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s/slide44.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45.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46.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9.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5.xml" ContentType="application/vnd.openxmlformats-officedocument.presentationml.notesSlide+xml"/>
  <Override PartName="/ppt/notesSlides/notesSlide32.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38.xml" ContentType="application/vnd.openxmlformats-officedocument.presentationml.notesSlide+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8.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2.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19" r:id="rId1"/>
    <p:sldMasterId id="2147483721" r:id="rId2"/>
  </p:sldMasterIdLst>
  <p:notesMasterIdLst>
    <p:notesMasterId r:id="rId49"/>
  </p:notesMasterIdLst>
  <p:sldIdLst>
    <p:sldId id="319" r:id="rId3"/>
    <p:sldId id="257" r:id="rId4"/>
    <p:sldId id="279" r:id="rId5"/>
    <p:sldId id="305" r:id="rId6"/>
    <p:sldId id="306" r:id="rId7"/>
    <p:sldId id="316" r:id="rId8"/>
    <p:sldId id="317" r:id="rId9"/>
    <p:sldId id="276" r:id="rId10"/>
    <p:sldId id="302" r:id="rId11"/>
    <p:sldId id="303" r:id="rId12"/>
    <p:sldId id="288" r:id="rId13"/>
    <p:sldId id="321" r:id="rId14"/>
    <p:sldId id="323" r:id="rId15"/>
    <p:sldId id="324" r:id="rId16"/>
    <p:sldId id="322" r:id="rId17"/>
    <p:sldId id="326" r:id="rId18"/>
    <p:sldId id="327" r:id="rId19"/>
    <p:sldId id="325" r:id="rId20"/>
    <p:sldId id="328" r:id="rId21"/>
    <p:sldId id="329" r:id="rId22"/>
    <p:sldId id="330" r:id="rId23"/>
    <p:sldId id="331" r:id="rId24"/>
    <p:sldId id="332" r:id="rId25"/>
    <p:sldId id="333" r:id="rId26"/>
    <p:sldId id="340" r:id="rId27"/>
    <p:sldId id="341" r:id="rId28"/>
    <p:sldId id="342" r:id="rId29"/>
    <p:sldId id="343" r:id="rId30"/>
    <p:sldId id="344" r:id="rId31"/>
    <p:sldId id="345" r:id="rId32"/>
    <p:sldId id="346" r:id="rId33"/>
    <p:sldId id="347" r:id="rId34"/>
    <p:sldId id="348" r:id="rId35"/>
    <p:sldId id="349" r:id="rId36"/>
    <p:sldId id="304" r:id="rId37"/>
    <p:sldId id="320" r:id="rId38"/>
    <p:sldId id="335" r:id="rId39"/>
    <p:sldId id="334" r:id="rId40"/>
    <p:sldId id="336" r:id="rId41"/>
    <p:sldId id="338" r:id="rId42"/>
    <p:sldId id="337" r:id="rId43"/>
    <p:sldId id="339" r:id="rId44"/>
    <p:sldId id="350" r:id="rId45"/>
    <p:sldId id="311" r:id="rId46"/>
    <p:sldId id="309" r:id="rId47"/>
    <p:sldId id="310" r:id="rId48"/>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A2C6"/>
    <a:srgbClr val="000000"/>
    <a:srgbClr val="0090B3"/>
    <a:srgbClr val="27526A"/>
    <a:srgbClr val="E51010"/>
    <a:srgbClr val="FDCF32"/>
    <a:srgbClr val="F9F941"/>
    <a:srgbClr val="FFCE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30" autoAdjust="0"/>
    <p:restoredTop sz="86126" autoAdjust="0"/>
  </p:normalViewPr>
  <p:slideViewPr>
    <p:cSldViewPr>
      <p:cViewPr varScale="1">
        <p:scale>
          <a:sx n="77" d="100"/>
          <a:sy n="77" d="100"/>
        </p:scale>
        <p:origin x="117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55" Type="http://schemas.openxmlformats.org/officeDocument/2006/relationships/customXml" Target="../customXml/item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customXml" Target="../customXml/item3.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57" Type="http://schemas.openxmlformats.org/officeDocument/2006/relationships/customXml" Target="../customXml/item4.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8770"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smtClean="0"/>
            </a:lvl1pPr>
          </a:lstStyle>
          <a:p>
            <a:pPr>
              <a:defRPr/>
            </a:pPr>
            <a:endParaRPr lang="en-US"/>
          </a:p>
        </p:txBody>
      </p:sp>
      <p:sp>
        <p:nvSpPr>
          <p:cNvPr id="288771"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smtClean="0"/>
            </a:lvl1pPr>
          </a:lstStyle>
          <a:p>
            <a:pPr>
              <a:defRPr/>
            </a:pPr>
            <a:endParaRPr lang="en-US"/>
          </a:p>
        </p:txBody>
      </p:sp>
      <p:sp>
        <p:nvSpPr>
          <p:cNvPr id="3482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288773"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88774"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smtClean="0"/>
            </a:lvl1pPr>
          </a:lstStyle>
          <a:p>
            <a:pPr>
              <a:defRPr/>
            </a:pPr>
            <a:endParaRPr lang="en-US"/>
          </a:p>
        </p:txBody>
      </p:sp>
      <p:sp>
        <p:nvSpPr>
          <p:cNvPr id="288775"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smtClean="0"/>
            </a:lvl1pPr>
          </a:lstStyle>
          <a:p>
            <a:pPr>
              <a:defRPr/>
            </a:pPr>
            <a:fld id="{22F0045B-CB3A-4656-AFF0-801DFAC1DD09}" type="slidenum">
              <a:rPr lang="en-US"/>
              <a:pPr>
                <a:defRPr/>
              </a:pPr>
              <a:t>‹#›</a:t>
            </a:fld>
            <a:endParaRPr lang="en-US"/>
          </a:p>
        </p:txBody>
      </p:sp>
    </p:spTree>
    <p:extLst>
      <p:ext uri="{BB962C8B-B14F-4D97-AF65-F5344CB8AC3E}">
        <p14:creationId xmlns:p14="http://schemas.microsoft.com/office/powerpoint/2010/main" val="8060612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A0B7E786-9F3A-4CEE-B5FD-527BB3C7F6AD}" type="slidenum">
              <a:rPr lang="en-US"/>
              <a:pPr/>
              <a:t>2</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r>
              <a:rPr lang="en-US" smtClean="0"/>
              <a:t>Talk about Help Desk</a:t>
            </a:r>
          </a:p>
          <a:p>
            <a:pPr eaLnBrk="1" hangingPunct="1"/>
            <a:r>
              <a:rPr lang="en-US" smtClean="0"/>
              <a:t>Provide address if they promise to send money.</a:t>
            </a:r>
          </a:p>
        </p:txBody>
      </p:sp>
    </p:spTree>
    <p:extLst>
      <p:ext uri="{BB962C8B-B14F-4D97-AF65-F5344CB8AC3E}">
        <p14:creationId xmlns:p14="http://schemas.microsoft.com/office/powerpoint/2010/main" val="25764013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0036ABDD-01BC-4D7E-AC09-3480402F728B}" type="slidenum">
              <a:rPr lang="en-US"/>
              <a:pPr/>
              <a:t>11</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r>
              <a:rPr lang="en-US" dirty="0" smtClean="0"/>
              <a:t>After the master files are created, entry of absences is done in one screen for employees. From this screen you enter the leave group and the absence transactions. The initial load of information loads in the employee balances. You only need to do this once, then it is tracked by the system.</a:t>
            </a:r>
          </a:p>
        </p:txBody>
      </p:sp>
    </p:spTree>
    <p:extLst>
      <p:ext uri="{BB962C8B-B14F-4D97-AF65-F5344CB8AC3E}">
        <p14:creationId xmlns:p14="http://schemas.microsoft.com/office/powerpoint/2010/main" val="2660277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the Absence Reason master file. This file contains all the absence</a:t>
            </a:r>
            <a:r>
              <a:rPr lang="en-US" baseline="0" dirty="0" smtClean="0"/>
              <a:t> reasons needed for your district. Everything from sick leave and vacation to jury duty. You can keep track of reasons that do not affect a bucket.</a:t>
            </a:r>
            <a:endParaRPr lang="en-US" dirty="0"/>
          </a:p>
        </p:txBody>
      </p:sp>
      <p:sp>
        <p:nvSpPr>
          <p:cNvPr id="4" name="Slide Number Placeholder 3"/>
          <p:cNvSpPr>
            <a:spLocks noGrp="1"/>
          </p:cNvSpPr>
          <p:nvPr>
            <p:ph type="sldNum" sz="quarter" idx="10"/>
          </p:nvPr>
        </p:nvSpPr>
        <p:spPr/>
        <p:txBody>
          <a:bodyPr/>
          <a:lstStyle/>
          <a:p>
            <a:pPr>
              <a:defRPr/>
            </a:pPr>
            <a:fld id="{22F0045B-CB3A-4656-AFF0-801DFAC1DD09}" type="slidenum">
              <a:rPr lang="en-US" smtClean="0"/>
              <a:pPr>
                <a:defRPr/>
              </a:pPr>
              <a:t>12</a:t>
            </a:fld>
            <a:endParaRPr lang="en-US"/>
          </a:p>
        </p:txBody>
      </p:sp>
    </p:spTree>
    <p:extLst>
      <p:ext uri="{BB962C8B-B14F-4D97-AF65-F5344CB8AC3E}">
        <p14:creationId xmlns:p14="http://schemas.microsoft.com/office/powerpoint/2010/main" val="37739834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Absence</a:t>
            </a:r>
            <a:r>
              <a:rPr lang="en-US" baseline="0" dirty="0" smtClean="0"/>
              <a:t> Reason screen allows you to copy from another reason with the Pre-Load option or…</a:t>
            </a:r>
            <a:endParaRPr lang="en-US" dirty="0"/>
          </a:p>
        </p:txBody>
      </p:sp>
      <p:sp>
        <p:nvSpPr>
          <p:cNvPr id="4" name="Slide Number Placeholder 3"/>
          <p:cNvSpPr>
            <a:spLocks noGrp="1"/>
          </p:cNvSpPr>
          <p:nvPr>
            <p:ph type="sldNum" sz="quarter" idx="10"/>
          </p:nvPr>
        </p:nvSpPr>
        <p:spPr/>
        <p:txBody>
          <a:bodyPr/>
          <a:lstStyle/>
          <a:p>
            <a:pPr>
              <a:defRPr/>
            </a:pPr>
            <a:fld id="{22F0045B-CB3A-4656-AFF0-801DFAC1DD09}" type="slidenum">
              <a:rPr lang="en-US" smtClean="0"/>
              <a:pPr>
                <a:defRPr/>
              </a:pPr>
              <a:t>13</a:t>
            </a:fld>
            <a:endParaRPr lang="en-US"/>
          </a:p>
        </p:txBody>
      </p:sp>
    </p:spTree>
    <p:extLst>
      <p:ext uri="{BB962C8B-B14F-4D97-AF65-F5344CB8AC3E}">
        <p14:creationId xmlns:p14="http://schemas.microsoft.com/office/powerpoint/2010/main" val="13583314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Start from scratch on a brand new reason.</a:t>
            </a:r>
            <a:endParaRPr lang="en-US" dirty="0"/>
          </a:p>
        </p:txBody>
      </p:sp>
      <p:sp>
        <p:nvSpPr>
          <p:cNvPr id="4" name="Slide Number Placeholder 3"/>
          <p:cNvSpPr>
            <a:spLocks noGrp="1"/>
          </p:cNvSpPr>
          <p:nvPr>
            <p:ph type="sldNum" sz="quarter" idx="10"/>
          </p:nvPr>
        </p:nvSpPr>
        <p:spPr/>
        <p:txBody>
          <a:bodyPr/>
          <a:lstStyle/>
          <a:p>
            <a:pPr>
              <a:defRPr/>
            </a:pPr>
            <a:fld id="{22F0045B-CB3A-4656-AFF0-801DFAC1DD09}" type="slidenum">
              <a:rPr lang="en-US" smtClean="0"/>
              <a:pPr>
                <a:defRPr/>
              </a:pPr>
              <a:t>14</a:t>
            </a:fld>
            <a:endParaRPr lang="en-US"/>
          </a:p>
        </p:txBody>
      </p:sp>
    </p:spTree>
    <p:extLst>
      <p:ext uri="{BB962C8B-B14F-4D97-AF65-F5344CB8AC3E}">
        <p14:creationId xmlns:p14="http://schemas.microsoft.com/office/powerpoint/2010/main" val="29383684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the Absence Reasons</a:t>
            </a:r>
            <a:r>
              <a:rPr lang="en-US" baseline="0" dirty="0" smtClean="0"/>
              <a:t> change screen. From here you can make changes to the absence reason after you’ve added it.</a:t>
            </a:r>
            <a:endParaRPr lang="en-US" dirty="0"/>
          </a:p>
        </p:txBody>
      </p:sp>
      <p:sp>
        <p:nvSpPr>
          <p:cNvPr id="4" name="Slide Number Placeholder 3"/>
          <p:cNvSpPr>
            <a:spLocks noGrp="1"/>
          </p:cNvSpPr>
          <p:nvPr>
            <p:ph type="sldNum" sz="quarter" idx="10"/>
          </p:nvPr>
        </p:nvSpPr>
        <p:spPr/>
        <p:txBody>
          <a:bodyPr/>
          <a:lstStyle/>
          <a:p>
            <a:pPr>
              <a:defRPr/>
            </a:pPr>
            <a:fld id="{22F0045B-CB3A-4656-AFF0-801DFAC1DD09}" type="slidenum">
              <a:rPr lang="en-US" smtClean="0"/>
              <a:pPr>
                <a:defRPr/>
              </a:pPr>
              <a:t>15</a:t>
            </a:fld>
            <a:endParaRPr lang="en-US"/>
          </a:p>
        </p:txBody>
      </p:sp>
    </p:spTree>
    <p:extLst>
      <p:ext uri="{BB962C8B-B14F-4D97-AF65-F5344CB8AC3E}">
        <p14:creationId xmlns:p14="http://schemas.microsoft.com/office/powerpoint/2010/main" val="37094737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the Leave Group master file. Each leave group is treated the same as</a:t>
            </a:r>
            <a:r>
              <a:rPr lang="en-US" baseline="0" dirty="0" smtClean="0"/>
              <a:t> far as the kind of leave accrued and when and how much is accrued.</a:t>
            </a:r>
            <a:endParaRPr lang="en-US" dirty="0"/>
          </a:p>
        </p:txBody>
      </p:sp>
      <p:sp>
        <p:nvSpPr>
          <p:cNvPr id="4" name="Slide Number Placeholder 3"/>
          <p:cNvSpPr>
            <a:spLocks noGrp="1"/>
          </p:cNvSpPr>
          <p:nvPr>
            <p:ph type="sldNum" sz="quarter" idx="10"/>
          </p:nvPr>
        </p:nvSpPr>
        <p:spPr/>
        <p:txBody>
          <a:bodyPr/>
          <a:lstStyle/>
          <a:p>
            <a:pPr>
              <a:defRPr/>
            </a:pPr>
            <a:fld id="{22F0045B-CB3A-4656-AFF0-801DFAC1DD09}" type="slidenum">
              <a:rPr lang="en-US" smtClean="0"/>
              <a:pPr>
                <a:defRPr/>
              </a:pPr>
              <a:t>16</a:t>
            </a:fld>
            <a:endParaRPr lang="en-US"/>
          </a:p>
        </p:txBody>
      </p:sp>
    </p:spTree>
    <p:extLst>
      <p:ext uri="{BB962C8B-B14F-4D97-AF65-F5344CB8AC3E}">
        <p14:creationId xmlns:p14="http://schemas.microsoft.com/office/powerpoint/2010/main" val="4808454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Leave Group Add screen allows you to enter each leave bucket with the appropriate type of leave. Buckets one and two are used for Vacation</a:t>
            </a:r>
            <a:r>
              <a:rPr lang="en-US" baseline="0" dirty="0" smtClean="0"/>
              <a:t> and Sick leave, the rest is up to your district. In this screen the buckets are defined and the rules for Accrual Resetting and Balance forward are defined.</a:t>
            </a:r>
            <a:endParaRPr lang="en-US" dirty="0"/>
          </a:p>
        </p:txBody>
      </p:sp>
      <p:sp>
        <p:nvSpPr>
          <p:cNvPr id="4" name="Slide Number Placeholder 3"/>
          <p:cNvSpPr>
            <a:spLocks noGrp="1"/>
          </p:cNvSpPr>
          <p:nvPr>
            <p:ph type="sldNum" sz="quarter" idx="10"/>
          </p:nvPr>
        </p:nvSpPr>
        <p:spPr/>
        <p:txBody>
          <a:bodyPr/>
          <a:lstStyle/>
          <a:p>
            <a:pPr>
              <a:defRPr/>
            </a:pPr>
            <a:fld id="{22F0045B-CB3A-4656-AFF0-801DFAC1DD09}" type="slidenum">
              <a:rPr lang="en-US" smtClean="0"/>
              <a:pPr>
                <a:defRPr/>
              </a:pPr>
              <a:t>17</a:t>
            </a:fld>
            <a:endParaRPr lang="en-US"/>
          </a:p>
        </p:txBody>
      </p:sp>
    </p:spTree>
    <p:extLst>
      <p:ext uri="{BB962C8B-B14F-4D97-AF65-F5344CB8AC3E}">
        <p14:creationId xmlns:p14="http://schemas.microsoft.com/office/powerpoint/2010/main" val="191102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Leave Group Change screen allows you to make necessary changes to the Leave Groups. This should be done before implementing Absence Tracking. After that a new Leave group should be created if you need to make changes to an existing Leave Group</a:t>
            </a:r>
            <a:r>
              <a:rPr lang="en-US" baseline="0" dirty="0" smtClean="0"/>
              <a:t> to preserve history.</a:t>
            </a:r>
            <a:endParaRPr lang="en-US" dirty="0"/>
          </a:p>
        </p:txBody>
      </p:sp>
      <p:sp>
        <p:nvSpPr>
          <p:cNvPr id="4" name="Slide Number Placeholder 3"/>
          <p:cNvSpPr>
            <a:spLocks noGrp="1"/>
          </p:cNvSpPr>
          <p:nvPr>
            <p:ph type="sldNum" sz="quarter" idx="10"/>
          </p:nvPr>
        </p:nvSpPr>
        <p:spPr/>
        <p:txBody>
          <a:bodyPr/>
          <a:lstStyle/>
          <a:p>
            <a:pPr>
              <a:defRPr/>
            </a:pPr>
            <a:fld id="{22F0045B-CB3A-4656-AFF0-801DFAC1DD09}" type="slidenum">
              <a:rPr lang="en-US" smtClean="0"/>
              <a:pPr>
                <a:defRPr/>
              </a:pPr>
              <a:t>18</a:t>
            </a:fld>
            <a:endParaRPr lang="en-US"/>
          </a:p>
        </p:txBody>
      </p:sp>
    </p:spTree>
    <p:extLst>
      <p:ext uri="{BB962C8B-B14F-4D97-AF65-F5344CB8AC3E}">
        <p14:creationId xmlns:p14="http://schemas.microsoft.com/office/powerpoint/2010/main" val="31792273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Absence Indices determine rules applied to the leave group and the absence</a:t>
            </a:r>
            <a:r>
              <a:rPr lang="en-US" baseline="0" dirty="0" smtClean="0"/>
              <a:t> reasons.</a:t>
            </a:r>
            <a:endParaRPr lang="en-US" dirty="0"/>
          </a:p>
        </p:txBody>
      </p:sp>
      <p:sp>
        <p:nvSpPr>
          <p:cNvPr id="4" name="Slide Number Placeholder 3"/>
          <p:cNvSpPr>
            <a:spLocks noGrp="1"/>
          </p:cNvSpPr>
          <p:nvPr>
            <p:ph type="sldNum" sz="quarter" idx="10"/>
          </p:nvPr>
        </p:nvSpPr>
        <p:spPr/>
        <p:txBody>
          <a:bodyPr/>
          <a:lstStyle/>
          <a:p>
            <a:pPr>
              <a:defRPr/>
            </a:pPr>
            <a:fld id="{22F0045B-CB3A-4656-AFF0-801DFAC1DD09}" type="slidenum">
              <a:rPr lang="en-US" smtClean="0"/>
              <a:pPr>
                <a:defRPr/>
              </a:pPr>
              <a:t>19</a:t>
            </a:fld>
            <a:endParaRPr lang="en-US"/>
          </a:p>
        </p:txBody>
      </p:sp>
    </p:spTree>
    <p:extLst>
      <p:ext uri="{BB962C8B-B14F-4D97-AF65-F5344CB8AC3E}">
        <p14:creationId xmlns:p14="http://schemas.microsoft.com/office/powerpoint/2010/main" val="17540802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Absence Indices</a:t>
            </a:r>
            <a:r>
              <a:rPr lang="en-US" baseline="0" dirty="0" smtClean="0"/>
              <a:t> Add Screen allows you to affect certain buckets for each reason code.</a:t>
            </a:r>
          </a:p>
          <a:p>
            <a:r>
              <a:rPr lang="en-US" baseline="0" dirty="0" smtClean="0"/>
              <a:t>For instance An Accrue Vacation would affect the Vacation bucket. The Personnel Necessity Absence Index would affect the Sick Leave and Personnel Necessity buckets.</a:t>
            </a:r>
            <a:endParaRPr lang="en-US" dirty="0"/>
          </a:p>
        </p:txBody>
      </p:sp>
      <p:sp>
        <p:nvSpPr>
          <p:cNvPr id="4" name="Slide Number Placeholder 3"/>
          <p:cNvSpPr>
            <a:spLocks noGrp="1"/>
          </p:cNvSpPr>
          <p:nvPr>
            <p:ph type="sldNum" sz="quarter" idx="10"/>
          </p:nvPr>
        </p:nvSpPr>
        <p:spPr/>
        <p:txBody>
          <a:bodyPr/>
          <a:lstStyle/>
          <a:p>
            <a:pPr>
              <a:defRPr/>
            </a:pPr>
            <a:fld id="{22F0045B-CB3A-4656-AFF0-801DFAC1DD09}" type="slidenum">
              <a:rPr lang="en-US" smtClean="0"/>
              <a:pPr>
                <a:defRPr/>
              </a:pPr>
              <a:t>20</a:t>
            </a:fld>
            <a:endParaRPr lang="en-US"/>
          </a:p>
        </p:txBody>
      </p:sp>
    </p:spTree>
    <p:extLst>
      <p:ext uri="{BB962C8B-B14F-4D97-AF65-F5344CB8AC3E}">
        <p14:creationId xmlns:p14="http://schemas.microsoft.com/office/powerpoint/2010/main" val="1839952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D6DADC57-0B65-4CA2-9AFB-D20A2946C9DA}" type="slidenum">
              <a:rPr lang="en-US"/>
              <a:pPr/>
              <a:t>3</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r>
              <a:rPr lang="en-US" dirty="0" smtClean="0"/>
              <a:t>Districts use many different methods: Cards, homegrown databases, spreadsheets</a:t>
            </a:r>
          </a:p>
          <a:p>
            <a:pPr eaLnBrk="1" hangingPunct="1"/>
            <a:r>
              <a:rPr lang="en-US" dirty="0" smtClean="0"/>
              <a:t>Today: present an approach that will allow you to integrate this process with QSS.  </a:t>
            </a:r>
          </a:p>
          <a:p>
            <a:pPr eaLnBrk="1" hangingPunct="1"/>
            <a:endParaRPr lang="en-US" dirty="0" smtClean="0"/>
          </a:p>
          <a:p>
            <a:pPr eaLnBrk="1" hangingPunct="1"/>
            <a:r>
              <a:rPr lang="en-US" dirty="0" smtClean="0"/>
              <a:t>Absence Tracking is its own module</a:t>
            </a:r>
          </a:p>
          <a:p>
            <a:pPr eaLnBrk="1" hangingPunct="1"/>
            <a:r>
              <a:rPr lang="en-US" dirty="0" smtClean="0"/>
              <a:t>Exists on its own function link in QCC (so you can set security accordingly)</a:t>
            </a:r>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12455096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Changes</a:t>
            </a:r>
            <a:r>
              <a:rPr lang="en-US" baseline="0" dirty="0" smtClean="0"/>
              <a:t> are generally done before implementation. After that you might want to create new indices to protect the history.</a:t>
            </a:r>
            <a:endParaRPr lang="en-US" dirty="0"/>
          </a:p>
        </p:txBody>
      </p:sp>
      <p:sp>
        <p:nvSpPr>
          <p:cNvPr id="4" name="Slide Number Placeholder 3"/>
          <p:cNvSpPr>
            <a:spLocks noGrp="1"/>
          </p:cNvSpPr>
          <p:nvPr>
            <p:ph type="sldNum" sz="quarter" idx="10"/>
          </p:nvPr>
        </p:nvSpPr>
        <p:spPr/>
        <p:txBody>
          <a:bodyPr/>
          <a:lstStyle/>
          <a:p>
            <a:pPr>
              <a:defRPr/>
            </a:pPr>
            <a:fld id="{22F0045B-CB3A-4656-AFF0-801DFAC1DD09}" type="slidenum">
              <a:rPr lang="en-US" smtClean="0"/>
              <a:pPr>
                <a:defRPr/>
              </a:pPr>
              <a:t>21</a:t>
            </a:fld>
            <a:endParaRPr lang="en-US"/>
          </a:p>
        </p:txBody>
      </p:sp>
    </p:spTree>
    <p:extLst>
      <p:ext uri="{BB962C8B-B14F-4D97-AF65-F5344CB8AC3E}">
        <p14:creationId xmlns:p14="http://schemas.microsoft.com/office/powerpoint/2010/main" val="8570463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Absence</a:t>
            </a:r>
            <a:r>
              <a:rPr lang="en-US" baseline="0" dirty="0" smtClean="0"/>
              <a:t> FTE Codes allow you to give different accrual rates depending on FTE.</a:t>
            </a:r>
            <a:endParaRPr lang="en-US" dirty="0"/>
          </a:p>
        </p:txBody>
      </p:sp>
      <p:sp>
        <p:nvSpPr>
          <p:cNvPr id="4" name="Slide Number Placeholder 3"/>
          <p:cNvSpPr>
            <a:spLocks noGrp="1"/>
          </p:cNvSpPr>
          <p:nvPr>
            <p:ph type="sldNum" sz="quarter" idx="10"/>
          </p:nvPr>
        </p:nvSpPr>
        <p:spPr/>
        <p:txBody>
          <a:bodyPr/>
          <a:lstStyle/>
          <a:p>
            <a:pPr>
              <a:defRPr/>
            </a:pPr>
            <a:fld id="{22F0045B-CB3A-4656-AFF0-801DFAC1DD09}" type="slidenum">
              <a:rPr lang="en-US" smtClean="0"/>
              <a:pPr>
                <a:defRPr/>
              </a:pPr>
              <a:t>22</a:t>
            </a:fld>
            <a:endParaRPr lang="en-US"/>
          </a:p>
        </p:txBody>
      </p:sp>
    </p:spTree>
    <p:extLst>
      <p:ext uri="{BB962C8B-B14F-4D97-AF65-F5344CB8AC3E}">
        <p14:creationId xmlns:p14="http://schemas.microsoft.com/office/powerpoint/2010/main" val="30397068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you can see how</a:t>
            </a:r>
            <a:r>
              <a:rPr lang="en-US" baseline="0" dirty="0" smtClean="0"/>
              <a:t> you can give ranges of FTE a certain FTE value.</a:t>
            </a:r>
          </a:p>
          <a:p>
            <a:r>
              <a:rPr lang="en-US" baseline="0" dirty="0" smtClean="0"/>
              <a:t>This master file is used when you want to group FTE ranges rather than calculate based on actual FTE.</a:t>
            </a:r>
            <a:endParaRPr lang="en-US" dirty="0"/>
          </a:p>
        </p:txBody>
      </p:sp>
      <p:sp>
        <p:nvSpPr>
          <p:cNvPr id="4" name="Slide Number Placeholder 3"/>
          <p:cNvSpPr>
            <a:spLocks noGrp="1"/>
          </p:cNvSpPr>
          <p:nvPr>
            <p:ph type="sldNum" sz="quarter" idx="10"/>
          </p:nvPr>
        </p:nvSpPr>
        <p:spPr/>
        <p:txBody>
          <a:bodyPr/>
          <a:lstStyle/>
          <a:p>
            <a:pPr>
              <a:defRPr/>
            </a:pPr>
            <a:fld id="{22F0045B-CB3A-4656-AFF0-801DFAC1DD09}" type="slidenum">
              <a:rPr lang="en-US" smtClean="0"/>
              <a:pPr>
                <a:defRPr/>
              </a:pPr>
              <a:t>23</a:t>
            </a:fld>
            <a:endParaRPr lang="en-US"/>
          </a:p>
        </p:txBody>
      </p:sp>
    </p:spTree>
    <p:extLst>
      <p:ext uri="{BB962C8B-B14F-4D97-AF65-F5344CB8AC3E}">
        <p14:creationId xmlns:p14="http://schemas.microsoft.com/office/powerpoint/2010/main" val="11280214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Changes</a:t>
            </a:r>
            <a:r>
              <a:rPr lang="en-US" baseline="0" dirty="0" smtClean="0"/>
              <a:t> are made before implementation. Again you want to save the codes after implementation to protect history</a:t>
            </a:r>
            <a:endParaRPr lang="en-US" dirty="0"/>
          </a:p>
        </p:txBody>
      </p:sp>
      <p:sp>
        <p:nvSpPr>
          <p:cNvPr id="4" name="Slide Number Placeholder 3"/>
          <p:cNvSpPr>
            <a:spLocks noGrp="1"/>
          </p:cNvSpPr>
          <p:nvPr>
            <p:ph type="sldNum" sz="quarter" idx="10"/>
          </p:nvPr>
        </p:nvSpPr>
        <p:spPr/>
        <p:txBody>
          <a:bodyPr/>
          <a:lstStyle/>
          <a:p>
            <a:pPr>
              <a:defRPr/>
            </a:pPr>
            <a:fld id="{22F0045B-CB3A-4656-AFF0-801DFAC1DD09}" type="slidenum">
              <a:rPr lang="en-US" smtClean="0"/>
              <a:pPr>
                <a:defRPr/>
              </a:pPr>
              <a:t>24</a:t>
            </a:fld>
            <a:endParaRPr lang="en-US"/>
          </a:p>
        </p:txBody>
      </p:sp>
    </p:spTree>
    <p:extLst>
      <p:ext uri="{BB962C8B-B14F-4D97-AF65-F5344CB8AC3E}">
        <p14:creationId xmlns:p14="http://schemas.microsoft.com/office/powerpoint/2010/main" val="35834375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master file tells the system when to do an accrual. Usually</a:t>
            </a:r>
            <a:r>
              <a:rPr lang="en-US" baseline="0" dirty="0" smtClean="0"/>
              <a:t> it’s annually or monthly.</a:t>
            </a:r>
            <a:endParaRPr lang="en-US" dirty="0"/>
          </a:p>
        </p:txBody>
      </p:sp>
      <p:sp>
        <p:nvSpPr>
          <p:cNvPr id="4" name="Slide Number Placeholder 3"/>
          <p:cNvSpPr>
            <a:spLocks noGrp="1"/>
          </p:cNvSpPr>
          <p:nvPr>
            <p:ph type="sldNum" sz="quarter" idx="10"/>
          </p:nvPr>
        </p:nvSpPr>
        <p:spPr/>
        <p:txBody>
          <a:bodyPr/>
          <a:lstStyle/>
          <a:p>
            <a:pPr>
              <a:defRPr/>
            </a:pPr>
            <a:fld id="{22F0045B-CB3A-4656-AFF0-801DFAC1DD09}" type="slidenum">
              <a:rPr lang="en-US" smtClean="0"/>
              <a:pPr>
                <a:defRPr/>
              </a:pPr>
              <a:t>25</a:t>
            </a:fld>
            <a:endParaRPr lang="en-US"/>
          </a:p>
        </p:txBody>
      </p:sp>
    </p:spTree>
    <p:extLst>
      <p:ext uri="{BB962C8B-B14F-4D97-AF65-F5344CB8AC3E}">
        <p14:creationId xmlns:p14="http://schemas.microsoft.com/office/powerpoint/2010/main" val="30961233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Roll Codes Add screen offers the option to add a brand new rule or…</a:t>
            </a:r>
            <a:endParaRPr lang="en-US" dirty="0"/>
          </a:p>
        </p:txBody>
      </p:sp>
      <p:sp>
        <p:nvSpPr>
          <p:cNvPr id="4" name="Slide Number Placeholder 3"/>
          <p:cNvSpPr>
            <a:spLocks noGrp="1"/>
          </p:cNvSpPr>
          <p:nvPr>
            <p:ph type="sldNum" sz="quarter" idx="10"/>
          </p:nvPr>
        </p:nvSpPr>
        <p:spPr/>
        <p:txBody>
          <a:bodyPr/>
          <a:lstStyle/>
          <a:p>
            <a:pPr>
              <a:defRPr/>
            </a:pPr>
            <a:fld id="{22F0045B-CB3A-4656-AFF0-801DFAC1DD09}" type="slidenum">
              <a:rPr lang="en-US" smtClean="0"/>
              <a:pPr>
                <a:defRPr/>
              </a:pPr>
              <a:t>26</a:t>
            </a:fld>
            <a:endParaRPr lang="en-US"/>
          </a:p>
        </p:txBody>
      </p:sp>
    </p:spTree>
    <p:extLst>
      <p:ext uri="{BB962C8B-B14F-4D97-AF65-F5344CB8AC3E}">
        <p14:creationId xmlns:p14="http://schemas.microsoft.com/office/powerpoint/2010/main" val="34406247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Copy from another</a:t>
            </a:r>
            <a:r>
              <a:rPr lang="en-US" baseline="0" dirty="0" smtClean="0"/>
              <a:t> rule with the pre-load option.</a:t>
            </a:r>
            <a:endParaRPr lang="en-US" dirty="0"/>
          </a:p>
        </p:txBody>
      </p:sp>
      <p:sp>
        <p:nvSpPr>
          <p:cNvPr id="4" name="Slide Number Placeholder 3"/>
          <p:cNvSpPr>
            <a:spLocks noGrp="1"/>
          </p:cNvSpPr>
          <p:nvPr>
            <p:ph type="sldNum" sz="quarter" idx="10"/>
          </p:nvPr>
        </p:nvSpPr>
        <p:spPr/>
        <p:txBody>
          <a:bodyPr/>
          <a:lstStyle/>
          <a:p>
            <a:pPr>
              <a:defRPr/>
            </a:pPr>
            <a:fld id="{22F0045B-CB3A-4656-AFF0-801DFAC1DD09}" type="slidenum">
              <a:rPr lang="en-US" smtClean="0"/>
              <a:pPr>
                <a:defRPr/>
              </a:pPr>
              <a:t>27</a:t>
            </a:fld>
            <a:endParaRPr lang="en-US"/>
          </a:p>
        </p:txBody>
      </p:sp>
    </p:spTree>
    <p:extLst>
      <p:ext uri="{BB962C8B-B14F-4D97-AF65-F5344CB8AC3E}">
        <p14:creationId xmlns:p14="http://schemas.microsoft.com/office/powerpoint/2010/main" val="5799558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Change</a:t>
            </a:r>
            <a:r>
              <a:rPr lang="en-US" baseline="0" dirty="0" smtClean="0"/>
              <a:t> options</a:t>
            </a:r>
            <a:endParaRPr lang="en-US" dirty="0"/>
          </a:p>
        </p:txBody>
      </p:sp>
      <p:sp>
        <p:nvSpPr>
          <p:cNvPr id="4" name="Slide Number Placeholder 3"/>
          <p:cNvSpPr>
            <a:spLocks noGrp="1"/>
          </p:cNvSpPr>
          <p:nvPr>
            <p:ph type="sldNum" sz="quarter" idx="10"/>
          </p:nvPr>
        </p:nvSpPr>
        <p:spPr/>
        <p:txBody>
          <a:bodyPr/>
          <a:lstStyle/>
          <a:p>
            <a:pPr>
              <a:defRPr/>
            </a:pPr>
            <a:fld id="{22F0045B-CB3A-4656-AFF0-801DFAC1DD09}" type="slidenum">
              <a:rPr lang="en-US" smtClean="0"/>
              <a:pPr>
                <a:defRPr/>
              </a:pPr>
              <a:t>28</a:t>
            </a:fld>
            <a:endParaRPr lang="en-US"/>
          </a:p>
        </p:txBody>
      </p:sp>
    </p:spTree>
    <p:extLst>
      <p:ext uri="{BB962C8B-B14F-4D97-AF65-F5344CB8AC3E}">
        <p14:creationId xmlns:p14="http://schemas.microsoft.com/office/powerpoint/2010/main" val="21614925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Accrual rules. These rules are set</a:t>
            </a:r>
            <a:r>
              <a:rPr lang="en-US" baseline="0" dirty="0" smtClean="0"/>
              <a:t> up for each longevity tier, i.e., Y1, Y2, etc. and for each leave group.</a:t>
            </a:r>
            <a:endParaRPr lang="en-US" dirty="0"/>
          </a:p>
        </p:txBody>
      </p:sp>
      <p:sp>
        <p:nvSpPr>
          <p:cNvPr id="4" name="Slide Number Placeholder 3"/>
          <p:cNvSpPr>
            <a:spLocks noGrp="1"/>
          </p:cNvSpPr>
          <p:nvPr>
            <p:ph type="sldNum" sz="quarter" idx="10"/>
          </p:nvPr>
        </p:nvSpPr>
        <p:spPr/>
        <p:txBody>
          <a:bodyPr/>
          <a:lstStyle/>
          <a:p>
            <a:pPr>
              <a:defRPr/>
            </a:pPr>
            <a:fld id="{22F0045B-CB3A-4656-AFF0-801DFAC1DD09}" type="slidenum">
              <a:rPr lang="en-US" smtClean="0"/>
              <a:pPr>
                <a:defRPr/>
              </a:pPr>
              <a:t>29</a:t>
            </a:fld>
            <a:endParaRPr lang="en-US"/>
          </a:p>
        </p:txBody>
      </p:sp>
    </p:spTree>
    <p:extLst>
      <p:ext uri="{BB962C8B-B14F-4D97-AF65-F5344CB8AC3E}">
        <p14:creationId xmlns:p14="http://schemas.microsoft.com/office/powerpoint/2010/main" val="12288935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a:t>
            </a:r>
            <a:r>
              <a:rPr lang="en-US" baseline="0" dirty="0" smtClean="0"/>
              <a:t> add screen you define which buckets are affected and how much gets accrued. You can set a maximum accrual You can use FTE for calculation or use the FTE Code for ranges. You can also give a probationary value.</a:t>
            </a:r>
            <a:endParaRPr lang="en-US" dirty="0"/>
          </a:p>
        </p:txBody>
      </p:sp>
      <p:sp>
        <p:nvSpPr>
          <p:cNvPr id="4" name="Slide Number Placeholder 3"/>
          <p:cNvSpPr>
            <a:spLocks noGrp="1"/>
          </p:cNvSpPr>
          <p:nvPr>
            <p:ph type="sldNum" sz="quarter" idx="10"/>
          </p:nvPr>
        </p:nvSpPr>
        <p:spPr/>
        <p:txBody>
          <a:bodyPr/>
          <a:lstStyle/>
          <a:p>
            <a:pPr>
              <a:defRPr/>
            </a:pPr>
            <a:fld id="{22F0045B-CB3A-4656-AFF0-801DFAC1DD09}" type="slidenum">
              <a:rPr lang="en-US" smtClean="0"/>
              <a:pPr>
                <a:defRPr/>
              </a:pPr>
              <a:t>30</a:t>
            </a:fld>
            <a:endParaRPr lang="en-US"/>
          </a:p>
        </p:txBody>
      </p:sp>
    </p:spTree>
    <p:extLst>
      <p:ext uri="{BB962C8B-B14F-4D97-AF65-F5344CB8AC3E}">
        <p14:creationId xmlns:p14="http://schemas.microsoft.com/office/powerpoint/2010/main" val="2925683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EC337342-F498-481E-9EF1-003324CAEEEC}" type="slidenum">
              <a:rPr lang="en-US"/>
              <a:pPr/>
              <a:t>4</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r>
              <a:rPr lang="en-US" dirty="0" smtClean="0"/>
              <a:t>Putting the pieces together…. Perhaps, this is a piece of the puzzle that you were missing.  </a:t>
            </a:r>
          </a:p>
          <a:p>
            <a:pPr eaLnBrk="1" hangingPunct="1"/>
            <a:endParaRPr lang="en-US" dirty="0" smtClean="0"/>
          </a:p>
          <a:p>
            <a:pPr eaLnBrk="1" hangingPunct="1"/>
            <a:r>
              <a:rPr lang="en-US" dirty="0" smtClean="0"/>
              <a:t>Reports</a:t>
            </a:r>
          </a:p>
          <a:p>
            <a:pPr eaLnBrk="1" hangingPunct="1"/>
            <a:r>
              <a:rPr lang="en-US" dirty="0" smtClean="0"/>
              <a:t>One central location where absences are managed</a:t>
            </a:r>
          </a:p>
          <a:p>
            <a:pPr eaLnBrk="1" hangingPunct="1"/>
            <a:endParaRPr lang="en-US" dirty="0" smtClean="0"/>
          </a:p>
          <a:p>
            <a:pPr eaLnBrk="1" hangingPunct="1"/>
            <a:r>
              <a:rPr lang="en-US" dirty="0" smtClean="0"/>
              <a:t>Ease of Use</a:t>
            </a:r>
            <a:r>
              <a:rPr lang="en-US" baseline="0" dirty="0" smtClean="0"/>
              <a:t> - One screen allows you to see all the absence information for an employee.</a:t>
            </a:r>
          </a:p>
          <a:p>
            <a:pPr eaLnBrk="1" hangingPunct="1"/>
            <a:endParaRPr lang="en-US" dirty="0" smtClean="0"/>
          </a:p>
        </p:txBody>
      </p:sp>
    </p:spTree>
    <p:extLst>
      <p:ext uri="{BB962C8B-B14F-4D97-AF65-F5344CB8AC3E}">
        <p14:creationId xmlns:p14="http://schemas.microsoft.com/office/powerpoint/2010/main" val="1566370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2F0045B-CB3A-4656-AFF0-801DFAC1DD09}" type="slidenum">
              <a:rPr lang="en-US" smtClean="0"/>
              <a:pPr>
                <a:defRPr/>
              </a:pPr>
              <a:t>31</a:t>
            </a:fld>
            <a:endParaRPr lang="en-US"/>
          </a:p>
        </p:txBody>
      </p:sp>
    </p:spTree>
    <p:extLst>
      <p:ext uri="{BB962C8B-B14F-4D97-AF65-F5344CB8AC3E}">
        <p14:creationId xmlns:p14="http://schemas.microsoft.com/office/powerpoint/2010/main" val="12141410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Accrual Schedules</a:t>
            </a:r>
            <a:r>
              <a:rPr lang="en-US" baseline="0" dirty="0" smtClean="0"/>
              <a:t> allow you to group accruals together for a group of people. You can assign up to 20 leave groups to one Accrual Schedule. This can streamline your accrual processing if you have multiple leave groups that accrue at the same rate and time periods.</a:t>
            </a:r>
            <a:endParaRPr lang="en-US" dirty="0"/>
          </a:p>
        </p:txBody>
      </p:sp>
      <p:sp>
        <p:nvSpPr>
          <p:cNvPr id="4" name="Slide Number Placeholder 3"/>
          <p:cNvSpPr>
            <a:spLocks noGrp="1"/>
          </p:cNvSpPr>
          <p:nvPr>
            <p:ph type="sldNum" sz="quarter" idx="10"/>
          </p:nvPr>
        </p:nvSpPr>
        <p:spPr/>
        <p:txBody>
          <a:bodyPr/>
          <a:lstStyle/>
          <a:p>
            <a:pPr>
              <a:defRPr/>
            </a:pPr>
            <a:fld id="{22F0045B-CB3A-4656-AFF0-801DFAC1DD09}" type="slidenum">
              <a:rPr lang="en-US" smtClean="0"/>
              <a:pPr>
                <a:defRPr/>
              </a:pPr>
              <a:t>32</a:t>
            </a:fld>
            <a:endParaRPr lang="en-US"/>
          </a:p>
        </p:txBody>
      </p:sp>
    </p:spTree>
    <p:extLst>
      <p:ext uri="{BB962C8B-B14F-4D97-AF65-F5344CB8AC3E}">
        <p14:creationId xmlns:p14="http://schemas.microsoft.com/office/powerpoint/2010/main" val="41923157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Any questions about master files before we go on to the main Absence Tracking screen?</a:t>
            </a:r>
            <a:endParaRPr lang="en-US" dirty="0"/>
          </a:p>
        </p:txBody>
      </p:sp>
      <p:sp>
        <p:nvSpPr>
          <p:cNvPr id="4" name="Slide Number Placeholder 3"/>
          <p:cNvSpPr>
            <a:spLocks noGrp="1"/>
          </p:cNvSpPr>
          <p:nvPr>
            <p:ph type="sldNum" sz="quarter" idx="10"/>
          </p:nvPr>
        </p:nvSpPr>
        <p:spPr/>
        <p:txBody>
          <a:bodyPr/>
          <a:lstStyle/>
          <a:p>
            <a:pPr>
              <a:defRPr/>
            </a:pPr>
            <a:fld id="{22F0045B-CB3A-4656-AFF0-801DFAC1DD09}" type="slidenum">
              <a:rPr lang="en-US" smtClean="0"/>
              <a:pPr>
                <a:defRPr/>
              </a:pPr>
              <a:t>35</a:t>
            </a:fld>
            <a:endParaRPr lang="en-US"/>
          </a:p>
        </p:txBody>
      </p:sp>
    </p:spTree>
    <p:extLst>
      <p:ext uri="{BB962C8B-B14F-4D97-AF65-F5344CB8AC3E}">
        <p14:creationId xmlns:p14="http://schemas.microsoft.com/office/powerpoint/2010/main" val="24932092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can access the Absence Tracking screen</a:t>
            </a:r>
            <a:r>
              <a:rPr lang="en-US" baseline="0" dirty="0" smtClean="0"/>
              <a:t> by SSN, Ext. Ret. # or Name.</a:t>
            </a:r>
          </a:p>
          <a:p>
            <a:r>
              <a:rPr lang="en-US" baseline="0" dirty="0" smtClean="0"/>
              <a:t>On the main screen you have access to the balance information, the leave transactions and you can look at a summary view or detail view.</a:t>
            </a:r>
          </a:p>
          <a:p>
            <a:r>
              <a:rPr lang="en-US" baseline="0" dirty="0" smtClean="0"/>
              <a:t>You have options to look at a snapshot of balances as of a specific date. And you can </a:t>
            </a:r>
            <a:r>
              <a:rPr lang="en-US" baseline="0" dirty="0" err="1" smtClean="0"/>
              <a:t>gridify</a:t>
            </a:r>
            <a:r>
              <a:rPr lang="en-US" baseline="0" dirty="0" smtClean="0"/>
              <a:t> each area into Excel.</a:t>
            </a:r>
            <a:endParaRPr lang="en-US" dirty="0"/>
          </a:p>
        </p:txBody>
      </p:sp>
      <p:sp>
        <p:nvSpPr>
          <p:cNvPr id="4" name="Slide Number Placeholder 3"/>
          <p:cNvSpPr>
            <a:spLocks noGrp="1"/>
          </p:cNvSpPr>
          <p:nvPr>
            <p:ph type="sldNum" sz="quarter" idx="10"/>
          </p:nvPr>
        </p:nvSpPr>
        <p:spPr/>
        <p:txBody>
          <a:bodyPr/>
          <a:lstStyle/>
          <a:p>
            <a:pPr>
              <a:defRPr/>
            </a:pPr>
            <a:fld id="{22F0045B-CB3A-4656-AFF0-801DFAC1DD09}" type="slidenum">
              <a:rPr lang="en-US" smtClean="0"/>
              <a:pPr>
                <a:defRPr/>
              </a:pPr>
              <a:t>36</a:t>
            </a:fld>
            <a:endParaRPr lang="en-US"/>
          </a:p>
        </p:txBody>
      </p:sp>
    </p:spTree>
    <p:extLst>
      <p:ext uri="{BB962C8B-B14F-4D97-AF65-F5344CB8AC3E}">
        <p14:creationId xmlns:p14="http://schemas.microsoft.com/office/powerpoint/2010/main" val="36898430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screen allows you to add an</a:t>
            </a:r>
            <a:r>
              <a:rPr lang="en-US" baseline="0" dirty="0" smtClean="0"/>
              <a:t> individual absence transaction for a person.</a:t>
            </a:r>
            <a:endParaRPr lang="en-US" dirty="0"/>
          </a:p>
        </p:txBody>
      </p:sp>
      <p:sp>
        <p:nvSpPr>
          <p:cNvPr id="4" name="Slide Number Placeholder 3"/>
          <p:cNvSpPr>
            <a:spLocks noGrp="1"/>
          </p:cNvSpPr>
          <p:nvPr>
            <p:ph type="sldNum" sz="quarter" idx="10"/>
          </p:nvPr>
        </p:nvSpPr>
        <p:spPr/>
        <p:txBody>
          <a:bodyPr/>
          <a:lstStyle/>
          <a:p>
            <a:pPr>
              <a:defRPr/>
            </a:pPr>
            <a:fld id="{22F0045B-CB3A-4656-AFF0-801DFAC1DD09}" type="slidenum">
              <a:rPr lang="en-US" smtClean="0"/>
              <a:pPr>
                <a:defRPr/>
              </a:pPr>
              <a:t>37</a:t>
            </a:fld>
            <a:endParaRPr lang="en-US"/>
          </a:p>
        </p:txBody>
      </p:sp>
    </p:spTree>
    <p:extLst>
      <p:ext uri="{BB962C8B-B14F-4D97-AF65-F5344CB8AC3E}">
        <p14:creationId xmlns:p14="http://schemas.microsoft.com/office/powerpoint/2010/main" val="26896052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Change screen allows you</a:t>
            </a:r>
            <a:r>
              <a:rPr lang="en-US" baseline="0" dirty="0" smtClean="0"/>
              <a:t> to make changes. This should be done for correctional purposes mainly.</a:t>
            </a:r>
            <a:endParaRPr lang="en-US" dirty="0"/>
          </a:p>
        </p:txBody>
      </p:sp>
      <p:sp>
        <p:nvSpPr>
          <p:cNvPr id="4" name="Slide Number Placeholder 3"/>
          <p:cNvSpPr>
            <a:spLocks noGrp="1"/>
          </p:cNvSpPr>
          <p:nvPr>
            <p:ph type="sldNum" sz="quarter" idx="10"/>
          </p:nvPr>
        </p:nvSpPr>
        <p:spPr/>
        <p:txBody>
          <a:bodyPr/>
          <a:lstStyle/>
          <a:p>
            <a:pPr>
              <a:defRPr/>
            </a:pPr>
            <a:fld id="{22F0045B-CB3A-4656-AFF0-801DFAC1DD09}" type="slidenum">
              <a:rPr lang="en-US" smtClean="0"/>
              <a:pPr>
                <a:defRPr/>
              </a:pPr>
              <a:t>38</a:t>
            </a:fld>
            <a:endParaRPr lang="en-US"/>
          </a:p>
        </p:txBody>
      </p:sp>
    </p:spTree>
    <p:extLst>
      <p:ext uri="{BB962C8B-B14F-4D97-AF65-F5344CB8AC3E}">
        <p14:creationId xmlns:p14="http://schemas.microsoft.com/office/powerpoint/2010/main" val="7771337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can import information from say a time keeping system.</a:t>
            </a:r>
            <a:endParaRPr lang="en-US" dirty="0"/>
          </a:p>
        </p:txBody>
      </p:sp>
      <p:sp>
        <p:nvSpPr>
          <p:cNvPr id="4" name="Slide Number Placeholder 3"/>
          <p:cNvSpPr>
            <a:spLocks noGrp="1"/>
          </p:cNvSpPr>
          <p:nvPr>
            <p:ph type="sldNum" sz="quarter" idx="10"/>
          </p:nvPr>
        </p:nvSpPr>
        <p:spPr/>
        <p:txBody>
          <a:bodyPr/>
          <a:lstStyle/>
          <a:p>
            <a:pPr>
              <a:defRPr/>
            </a:pPr>
            <a:fld id="{22F0045B-CB3A-4656-AFF0-801DFAC1DD09}" type="slidenum">
              <a:rPr lang="en-US" smtClean="0"/>
              <a:pPr>
                <a:defRPr/>
              </a:pPr>
              <a:t>39</a:t>
            </a:fld>
            <a:endParaRPr lang="en-US"/>
          </a:p>
        </p:txBody>
      </p:sp>
    </p:spTree>
    <p:extLst>
      <p:ext uri="{BB962C8B-B14F-4D97-AF65-F5344CB8AC3E}">
        <p14:creationId xmlns:p14="http://schemas.microsoft.com/office/powerpoint/2010/main" val="25874942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have the ability to do an advanced</a:t>
            </a:r>
            <a:r>
              <a:rPr lang="en-US" baseline="0" dirty="0" smtClean="0"/>
              <a:t> search to find a group of people you want to process at one time.</a:t>
            </a:r>
            <a:endParaRPr lang="en-US" dirty="0"/>
          </a:p>
        </p:txBody>
      </p:sp>
      <p:sp>
        <p:nvSpPr>
          <p:cNvPr id="4" name="Slide Number Placeholder 3"/>
          <p:cNvSpPr>
            <a:spLocks noGrp="1"/>
          </p:cNvSpPr>
          <p:nvPr>
            <p:ph type="sldNum" sz="quarter" idx="10"/>
          </p:nvPr>
        </p:nvSpPr>
        <p:spPr/>
        <p:txBody>
          <a:bodyPr/>
          <a:lstStyle/>
          <a:p>
            <a:pPr>
              <a:defRPr/>
            </a:pPr>
            <a:fld id="{22F0045B-CB3A-4656-AFF0-801DFAC1DD09}" type="slidenum">
              <a:rPr lang="en-US" smtClean="0"/>
              <a:pPr>
                <a:defRPr/>
              </a:pPr>
              <a:t>40</a:t>
            </a:fld>
            <a:endParaRPr lang="en-US"/>
          </a:p>
        </p:txBody>
      </p:sp>
    </p:spTree>
    <p:extLst>
      <p:ext uri="{BB962C8B-B14F-4D97-AF65-F5344CB8AC3E}">
        <p14:creationId xmlns:p14="http://schemas.microsoft.com/office/powerpoint/2010/main" val="7574263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 you launch the search and get the list of employees, you double-click</a:t>
            </a:r>
            <a:r>
              <a:rPr lang="en-US" baseline="0" dirty="0" smtClean="0"/>
              <a:t> on the employee to bring up the absence tracking window.</a:t>
            </a:r>
            <a:endParaRPr lang="en-US" dirty="0"/>
          </a:p>
        </p:txBody>
      </p:sp>
      <p:sp>
        <p:nvSpPr>
          <p:cNvPr id="4" name="Slide Number Placeholder 3"/>
          <p:cNvSpPr>
            <a:spLocks noGrp="1"/>
          </p:cNvSpPr>
          <p:nvPr>
            <p:ph type="sldNum" sz="quarter" idx="10"/>
          </p:nvPr>
        </p:nvSpPr>
        <p:spPr/>
        <p:txBody>
          <a:bodyPr/>
          <a:lstStyle/>
          <a:p>
            <a:pPr>
              <a:defRPr/>
            </a:pPr>
            <a:fld id="{22F0045B-CB3A-4656-AFF0-801DFAC1DD09}" type="slidenum">
              <a:rPr lang="en-US" smtClean="0"/>
              <a:pPr>
                <a:defRPr/>
              </a:pPr>
              <a:t>41</a:t>
            </a:fld>
            <a:endParaRPr lang="en-US"/>
          </a:p>
        </p:txBody>
      </p:sp>
    </p:spTree>
    <p:extLst>
      <p:ext uri="{BB962C8B-B14F-4D97-AF65-F5344CB8AC3E}">
        <p14:creationId xmlns:p14="http://schemas.microsoft.com/office/powerpoint/2010/main" val="14417838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Then once you are in the main screen, you can use the video buttons to go through the search list</a:t>
            </a:r>
            <a:r>
              <a:rPr lang="en-US" baseline="0" dirty="0" smtClean="0"/>
              <a:t> person by person.</a:t>
            </a:r>
            <a:endParaRPr lang="en-US" dirty="0"/>
          </a:p>
        </p:txBody>
      </p:sp>
      <p:sp>
        <p:nvSpPr>
          <p:cNvPr id="4" name="Slide Number Placeholder 3"/>
          <p:cNvSpPr>
            <a:spLocks noGrp="1"/>
          </p:cNvSpPr>
          <p:nvPr>
            <p:ph type="sldNum" sz="quarter" idx="10"/>
          </p:nvPr>
        </p:nvSpPr>
        <p:spPr/>
        <p:txBody>
          <a:bodyPr/>
          <a:lstStyle/>
          <a:p>
            <a:pPr>
              <a:defRPr/>
            </a:pPr>
            <a:fld id="{22F0045B-CB3A-4656-AFF0-801DFAC1DD09}" type="slidenum">
              <a:rPr lang="en-US" smtClean="0"/>
              <a:pPr>
                <a:defRPr/>
              </a:pPr>
              <a:t>42</a:t>
            </a:fld>
            <a:endParaRPr lang="en-US"/>
          </a:p>
        </p:txBody>
      </p:sp>
    </p:spTree>
    <p:extLst>
      <p:ext uri="{BB962C8B-B14F-4D97-AF65-F5344CB8AC3E}">
        <p14:creationId xmlns:p14="http://schemas.microsoft.com/office/powerpoint/2010/main" val="2247889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5EEE5CC5-6C83-4EE3-A957-AAD9928839EE}" type="slidenum">
              <a:rPr lang="en-US"/>
              <a:pPr/>
              <a:t>5</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r>
              <a:rPr lang="en-US" dirty="0" smtClean="0"/>
              <a:t>Demonstrate  -</a:t>
            </a:r>
          </a:p>
          <a:p>
            <a:pPr eaLnBrk="1" hangingPunct="1"/>
            <a:r>
              <a:rPr lang="en-US" dirty="0" smtClean="0"/>
              <a:t>Depending on your district’s policies—the employees get a certain about of SICK LEAVE, VACATION LEAVE, and PERSONAL NECESSITY  </a:t>
            </a:r>
          </a:p>
          <a:p>
            <a:pPr eaLnBrk="1" hangingPunct="1"/>
            <a:endParaRPr lang="en-US" dirty="0" smtClean="0"/>
          </a:p>
          <a:p>
            <a:pPr eaLnBrk="1" hangingPunct="1"/>
            <a:r>
              <a:rPr lang="en-US" dirty="0" smtClean="0"/>
              <a:t>When an employee accrues leave, the buckets get filled.  (Accrual Rules)</a:t>
            </a:r>
          </a:p>
          <a:p>
            <a:pPr eaLnBrk="1" hangingPunct="1"/>
            <a:endParaRPr lang="en-US" dirty="0" smtClean="0"/>
          </a:p>
          <a:p>
            <a:pPr eaLnBrk="1" hangingPunct="1"/>
            <a:r>
              <a:rPr lang="en-US" dirty="0" smtClean="0"/>
              <a:t>When the employee takes time off, leave is deducted or added to the leave totals.  </a:t>
            </a:r>
          </a:p>
        </p:txBody>
      </p:sp>
    </p:spTree>
    <p:extLst>
      <p:ext uri="{BB962C8B-B14F-4D97-AF65-F5344CB8AC3E}">
        <p14:creationId xmlns:p14="http://schemas.microsoft.com/office/powerpoint/2010/main" val="15077867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FE0C055C-3500-4090-9480-2621D93801BB}" type="slidenum">
              <a:rPr lang="en-US"/>
              <a:pPr/>
              <a:t>44</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r>
              <a:rPr lang="en-US" dirty="0" smtClean="0"/>
              <a:t>We’ve covered the basic areas of the Absence Tracking module. </a:t>
            </a:r>
          </a:p>
          <a:p>
            <a:pPr eaLnBrk="1" hangingPunct="1"/>
            <a:endParaRPr lang="en-US" dirty="0" smtClean="0"/>
          </a:p>
          <a:p>
            <a:pPr eaLnBrk="1" hangingPunct="1"/>
            <a:r>
              <a:rPr lang="en-US" dirty="0" smtClean="0"/>
              <a:t>Implementing Absence</a:t>
            </a:r>
            <a:r>
              <a:rPr lang="en-US" baseline="0" dirty="0" smtClean="0"/>
              <a:t> tracking will help your district integrate their systems and allow for valuable reporting.</a:t>
            </a:r>
          </a:p>
          <a:p>
            <a:pPr eaLnBrk="1" hangingPunct="1"/>
            <a:endParaRPr lang="en-US" baseline="0" dirty="0" smtClean="0"/>
          </a:p>
          <a:p>
            <a:pPr eaLnBrk="1" hangingPunct="1"/>
            <a:r>
              <a:rPr lang="en-US" baseline="0" dirty="0" smtClean="0"/>
              <a:t>And set only takes 3 steps!</a:t>
            </a:r>
            <a:endParaRPr lang="en-US" dirty="0" smtClean="0"/>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3288834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E33D0927-AC0F-4166-AA41-ADCEA21B3930}" type="slidenum">
              <a:rPr lang="en-US"/>
              <a:pPr/>
              <a:t>6</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r>
              <a:rPr lang="en-US" dirty="0" smtClean="0"/>
              <a:t>AR: Jury Duty, Personal Necessity, Vacation</a:t>
            </a:r>
          </a:p>
          <a:p>
            <a:pPr eaLnBrk="1" hangingPunct="1"/>
            <a:r>
              <a:rPr lang="en-US" dirty="0" smtClean="0"/>
              <a:t>LG: Buckets = running totals</a:t>
            </a:r>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2735142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AA08A1AF-29F4-45FC-BA40-84C8B4F1ED5A}" type="slidenum">
              <a:rPr lang="en-US"/>
              <a:pPr/>
              <a:t>7</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r>
              <a:rPr lang="en-US" dirty="0" smtClean="0"/>
              <a:t>AC = Accrual</a:t>
            </a:r>
            <a:r>
              <a:rPr lang="en-US" baseline="0" dirty="0" smtClean="0"/>
              <a:t> Rules - set up to determine when leave is accrued, annually, monthly and how much leave is accrued for each accrual period.</a:t>
            </a:r>
          </a:p>
          <a:p>
            <a:pPr eaLnBrk="1" hangingPunct="1"/>
            <a:endParaRPr lang="en-US" baseline="0" dirty="0" smtClean="0"/>
          </a:p>
          <a:p>
            <a:pPr eaLnBrk="1" hangingPunct="1"/>
            <a:r>
              <a:rPr lang="en-US" baseline="0" dirty="0" smtClean="0"/>
              <a:t>AI = Absence Indices - determine how each reason affects the buckets. PN takes from both SL and PN. SL can borrow from VA, etc.</a:t>
            </a:r>
            <a:endParaRPr lang="en-US" dirty="0" smtClean="0"/>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680606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DB8B6843-2903-4699-8766-D6902EFF01C8}" type="slidenum">
              <a:rPr lang="en-US"/>
              <a:pPr/>
              <a:t>8</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r>
              <a:rPr lang="en-US" dirty="0" smtClean="0"/>
              <a:t>Man who gets job  -- so he is a happy employee.</a:t>
            </a:r>
          </a:p>
          <a:p>
            <a:pPr eaLnBrk="1" hangingPunct="1"/>
            <a:r>
              <a:rPr lang="en-US" dirty="0" smtClean="0"/>
              <a:t>He gets assigned to a Leave Group (Group of people who abide by the same absence rules based on their years of service)</a:t>
            </a:r>
          </a:p>
          <a:p>
            <a:pPr eaLnBrk="1" hangingPunct="1"/>
            <a:endParaRPr lang="en-US" dirty="0" smtClean="0"/>
          </a:p>
          <a:p>
            <a:pPr eaLnBrk="1" hangingPunct="1"/>
            <a:r>
              <a:rPr lang="en-US" dirty="0" smtClean="0"/>
              <a:t>Explain buckets and other stuff.</a:t>
            </a:r>
          </a:p>
          <a:p>
            <a:pPr eaLnBrk="1" hangingPunct="1"/>
            <a:endParaRPr lang="en-US" dirty="0" smtClean="0"/>
          </a:p>
          <a:p>
            <a:pPr eaLnBrk="1" hangingPunct="1"/>
            <a:r>
              <a:rPr lang="en-US" dirty="0" smtClean="0"/>
              <a:t>Implementing ABT may seem like a big undertaking, but it can be broken down into 3 basic steps.</a:t>
            </a:r>
          </a:p>
          <a:p>
            <a:pPr eaLnBrk="1" hangingPunct="1"/>
            <a:endParaRPr lang="en-US" dirty="0" smtClean="0"/>
          </a:p>
          <a:p>
            <a:pPr eaLnBrk="1" hangingPunct="1"/>
            <a:r>
              <a:rPr lang="en-US" dirty="0" smtClean="0"/>
              <a:t>(…and system will be able to accurately manage…)</a:t>
            </a:r>
          </a:p>
          <a:p>
            <a:pPr eaLnBrk="1" hangingPunct="1"/>
            <a:endParaRPr lang="en-US" dirty="0" smtClean="0"/>
          </a:p>
          <a:p>
            <a:pPr eaLnBrk="1" hangingPunct="1"/>
            <a:r>
              <a:rPr lang="en-US" dirty="0" smtClean="0"/>
              <a:t>Now, let’s look at each step more closely.</a:t>
            </a:r>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2066898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6044131B-9272-4BCA-8BB7-7A1C8C6D0956}" type="slidenum">
              <a:rPr lang="en-US"/>
              <a:pPr/>
              <a:t>9</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r>
              <a:rPr lang="en-US" dirty="0" smtClean="0"/>
              <a:t>Business practices</a:t>
            </a:r>
          </a:p>
          <a:p>
            <a:pPr eaLnBrk="1" hangingPunct="1"/>
            <a:r>
              <a:rPr lang="en-US" dirty="0" smtClean="0"/>
              <a:t>Bargaining Unit</a:t>
            </a:r>
          </a:p>
          <a:p>
            <a:pPr eaLnBrk="1" hangingPunct="1"/>
            <a:r>
              <a:rPr lang="en-US" dirty="0" smtClean="0"/>
              <a:t>Buckets </a:t>
            </a:r>
          </a:p>
        </p:txBody>
      </p:sp>
    </p:spTree>
    <p:extLst>
      <p:ext uri="{BB962C8B-B14F-4D97-AF65-F5344CB8AC3E}">
        <p14:creationId xmlns:p14="http://schemas.microsoft.com/office/powerpoint/2010/main" val="2286194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C3CB0F4C-95AF-498F-8AF4-A3D57F259ABB}" type="slidenum">
              <a:rPr lang="en-US"/>
              <a:pPr/>
              <a:t>10</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US" dirty="0" smtClean="0"/>
              <a:t>Biggest challenge is translating district Absence policies and practices into QSS Tables</a:t>
            </a:r>
          </a:p>
          <a:p>
            <a:pPr eaLnBrk="1" hangingPunct="1"/>
            <a:endParaRPr lang="en-US" dirty="0" smtClean="0"/>
          </a:p>
        </p:txBody>
      </p:sp>
    </p:spTree>
    <p:extLst>
      <p:ext uri="{BB962C8B-B14F-4D97-AF65-F5344CB8AC3E}">
        <p14:creationId xmlns:p14="http://schemas.microsoft.com/office/powerpoint/2010/main" val="8059368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60098" name="Rectangle 2"/>
          <p:cNvSpPr>
            <a:spLocks noGrp="1" noChangeArrowheads="1"/>
          </p:cNvSpPr>
          <p:nvPr>
            <p:ph type="ctrTitle"/>
          </p:nvPr>
        </p:nvSpPr>
        <p:spPr>
          <a:xfrm>
            <a:off x="304800" y="5229225"/>
            <a:ext cx="7723188" cy="762000"/>
          </a:xfrm>
        </p:spPr>
        <p:txBody>
          <a:bodyPr anchor="b"/>
          <a:lstStyle>
            <a:lvl1pPr algn="l">
              <a:defRPr/>
            </a:lvl1pPr>
          </a:lstStyle>
          <a:p>
            <a:r>
              <a:rPr lang="en-US"/>
              <a:t>Click to edit title style</a:t>
            </a:r>
          </a:p>
        </p:txBody>
      </p:sp>
      <p:sp>
        <p:nvSpPr>
          <p:cNvPr id="260099" name="Rectangle 3"/>
          <p:cNvSpPr>
            <a:spLocks noGrp="1" noChangeArrowheads="1"/>
          </p:cNvSpPr>
          <p:nvPr>
            <p:ph type="subTitle" idx="1"/>
          </p:nvPr>
        </p:nvSpPr>
        <p:spPr>
          <a:xfrm>
            <a:off x="304800" y="6021388"/>
            <a:ext cx="7723188" cy="792162"/>
          </a:xfrm>
        </p:spPr>
        <p:txBody>
          <a:bodyPr/>
          <a:lstStyle>
            <a:lvl1pPr marL="0" indent="0">
              <a:buFont typeface="Wingdings" pitchFamily="2" charset="2"/>
              <a:buNone/>
              <a:defRPr/>
            </a:lvl1pPr>
          </a:lstStyle>
          <a:p>
            <a:r>
              <a:rPr lang="en-US"/>
              <a:t>Click to edit subtitle style</a:t>
            </a:r>
          </a:p>
        </p:txBody>
      </p:sp>
      <p:sp>
        <p:nvSpPr>
          <p:cNvPr id="4" name="Rectangle 4"/>
          <p:cNvSpPr>
            <a:spLocks noGrp="1" noChangeArrowheads="1"/>
          </p:cNvSpPr>
          <p:nvPr>
            <p:ph type="dt" sz="quarter" idx="10"/>
          </p:nvPr>
        </p:nvSpPr>
        <p:spPr/>
        <p:txBody>
          <a:bodyPr/>
          <a:lstStyle>
            <a:lvl1pPr>
              <a:defRPr smtClean="0"/>
            </a:lvl1pPr>
          </a:lstStyle>
          <a:p>
            <a:pPr>
              <a:defRPr/>
            </a:pPr>
            <a:endParaRPr lang="en-US"/>
          </a:p>
        </p:txBody>
      </p:sp>
      <p:sp>
        <p:nvSpPr>
          <p:cNvPr id="5" name="Rectangle 5"/>
          <p:cNvSpPr>
            <a:spLocks noGrp="1" noChangeArrowheads="1"/>
          </p:cNvSpPr>
          <p:nvPr>
            <p:ph type="ftr" sz="quarter" idx="11"/>
          </p:nvPr>
        </p:nvSpPr>
        <p:spPr/>
        <p:txBody>
          <a:bodyPr/>
          <a:lstStyle>
            <a:lvl1pPr>
              <a:defRPr smtClean="0"/>
            </a:lvl1pPr>
          </a:lstStyle>
          <a:p>
            <a:pPr>
              <a:defRPr/>
            </a:pPr>
            <a:endParaRPr lang="en-US"/>
          </a:p>
        </p:txBody>
      </p:sp>
      <p:sp>
        <p:nvSpPr>
          <p:cNvPr id="6" name="Rectangle 6"/>
          <p:cNvSpPr>
            <a:spLocks noGrp="1" noChangeArrowheads="1"/>
          </p:cNvSpPr>
          <p:nvPr>
            <p:ph type="sldNum" sz="quarter" idx="12"/>
          </p:nvPr>
        </p:nvSpPr>
        <p:spPr/>
        <p:txBody>
          <a:bodyPr/>
          <a:lstStyle>
            <a:lvl1pPr>
              <a:defRPr smtClean="0"/>
            </a:lvl1pPr>
          </a:lstStyle>
          <a:p>
            <a:pPr>
              <a:defRPr/>
            </a:pPr>
            <a:fld id="{1E898FD1-A263-411E-9532-F063EA46AA9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4E7E1D32-5AE2-4363-8406-5B53B629E86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333375"/>
            <a:ext cx="1924050" cy="6191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333375"/>
            <a:ext cx="5619750" cy="61912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DF332DB1-3965-4A05-9896-BDC2C1C5AF3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5FD1B49-9C42-45D3-9A3D-891B52D6E3A4}"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5C9444-FCC9-43B5-80A0-51B65C46A557}" type="slidenum">
              <a:rPr lang="en-US"/>
              <a:pPr>
                <a:defRPr/>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50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par>
                                <p:cTn id="12" presetID="1" presetClass="entr" presetSubtype="0" fill="hold" grpId="0" nodeType="withEffect">
                                  <p:stCondLst>
                                    <p:cond delay="50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par>
                                <p:cTn id="14" presetID="1" presetClass="entr" presetSubtype="0" fill="hold" grpId="0" nodeType="withEffect">
                                  <p:stCondLst>
                                    <p:cond delay="50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par>
                                <p:cTn id="16" presetID="1" presetClass="entr" presetSubtype="0" fill="hold" grpId="0" nodeType="withEffect">
                                  <p:stCondLst>
                                    <p:cond delay="50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par>
                                <p:cTn id="18" presetID="1" presetClass="entr" presetSubtype="0" fill="hold" grpId="0" nodeType="withEffect">
                                  <p:stCondLst>
                                    <p:cond delay="500"/>
                                  </p:stCondLst>
                                  <p:childTnLst>
                                    <p:set>
                                      <p:cBhvr>
                                        <p:cTn id="1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2">
            <p:tnLst>
              <p:par>
                <p:cTn presetID="1" presetClass="entr" presetSubtype="0" fill="hold" nodeType="withEffect">
                  <p:stCondLst>
                    <p:cond delay="50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withEffect">
                  <p:stCondLst>
                    <p:cond delay="50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withEffect">
                  <p:stCondLst>
                    <p:cond delay="50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withEffect">
                  <p:stCondLst>
                    <p:cond delay="500"/>
                  </p:stCondLst>
                  <p:childTnLst>
                    <p:set>
                      <p:cBhvr>
                        <p:cTn dur="1" fill="hold">
                          <p:stCondLst>
                            <p:cond delay="0"/>
                          </p:stCondLst>
                        </p:cTn>
                        <p:tgtEl>
                          <p:spTgt spid="3"/>
                        </p:tgtEl>
                        <p:attrNameLst>
                          <p:attrName>style.visibility</p:attrName>
                        </p:attrNameLst>
                      </p:cBhvr>
                      <p:to>
                        <p:strVal val="visible"/>
                      </p:to>
                    </p:set>
                  </p:childTnLst>
                </p:cTn>
              </p:par>
            </p:tnLst>
          </p:tmpl>
          <p:tmpl lvl="1">
            <p:tnLst>
              <p:par>
                <p:cTn presetID="1" presetClass="entr" presetSubtype="0" fill="hold" nodeType="clickEffect">
                  <p:stCondLst>
                    <p:cond delay="50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FBA0E7-8163-403E-84E4-8B690BFBDDCF}"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986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986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0B244C5-8074-4826-8346-FA5063F230DE}"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4DC6C1B-EEF6-4EF7-981A-1FD29874A092}"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DDEF285-8F92-4F67-86BF-A57A9B12642D}"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353BCB2-AE25-42CB-8869-1CF26DE756C3}"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28FB7C5-1EBA-4D5F-AAB8-4A5390A68A5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1F50205E-FF7B-465D-ABBF-C7EDC5585336}"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650EF33-02E2-4BF1-BB90-C6B037991021}"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5EDB1D-794F-4147-BADA-4233F6B229B9}"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0499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6049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53C04E-81EA-4768-A1CD-F2954FBE60D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49ABF0C1-C5B9-4937-AA77-E3545AEED16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773238"/>
            <a:ext cx="3771900" cy="4751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773238"/>
            <a:ext cx="3771900" cy="4751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68489CD5-1413-45CD-8A30-DF5258D36DD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pPr>
              <a:defRPr/>
            </a:pPr>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
        <p:nvSpPr>
          <p:cNvPr id="9" name="Rectangle 9"/>
          <p:cNvSpPr>
            <a:spLocks noGrp="1" noChangeArrowheads="1"/>
          </p:cNvSpPr>
          <p:nvPr>
            <p:ph type="sldNum" sz="quarter" idx="12"/>
          </p:nvPr>
        </p:nvSpPr>
        <p:spPr>
          <a:ln/>
        </p:spPr>
        <p:txBody>
          <a:bodyPr/>
          <a:lstStyle>
            <a:lvl1pPr>
              <a:defRPr/>
            </a:lvl1pPr>
          </a:lstStyle>
          <a:p>
            <a:pPr>
              <a:defRPr/>
            </a:pPr>
            <a:fld id="{2B522E03-5283-4F8F-8D6F-53D8A9AE634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pPr>
              <a:defRPr/>
            </a:pPr>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pPr>
              <a:defRPr/>
            </a:pPr>
            <a:fld id="{3B2423C5-8224-4F79-91C4-8914B140BA9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pPr>
              <a:defRPr/>
            </a:pPr>
            <a:fld id="{A5C12FA0-FED7-4CCC-A1BD-431EE1ED0B6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079A2F24-9923-4E83-B44C-EB7500892AB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FECDCA57-4325-4B4F-B5AC-8AC0F392565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vmlDrawing" Target="../drawings/vmlDrawing1.v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5.jpeg"/><Relationship Id="rId2" Type="http://schemas.openxmlformats.org/officeDocument/2006/relationships/slideLayout" Target="../slideLayouts/slideLayout13.xml"/><Relationship Id="rId16" Type="http://schemas.openxmlformats.org/officeDocument/2006/relationships/image" Target="../media/image3.emf"/><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oleObject" Target="../embeddings/oleObject1.bin"/><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bwMode="auto">
          <a:xfrm>
            <a:off x="762000" y="333375"/>
            <a:ext cx="7696200" cy="1066800"/>
          </a:xfrm>
          <a:prstGeom prst="rect">
            <a:avLst/>
          </a:prstGeom>
          <a:noFill/>
          <a:ln w="9525">
            <a:noFill/>
            <a:miter lim="800000"/>
            <a:headEnd/>
            <a:tailEnd/>
          </a:ln>
          <a:effectLst>
            <a:outerShdw dist="35921" dir="2700000" algn="ctr" rotWithShape="0">
              <a:schemeClr val="bg1"/>
            </a:outerShdw>
          </a:effectLst>
        </p:spPr>
        <p:txBody>
          <a:bodyPr vert="horz" wrap="square" lIns="91440" tIns="45720" rIns="91440" bIns="45720" numCol="1" anchor="ctr" anchorCtr="0" compatLnSpc="1">
            <a:prstTxWarp prst="textNoShape">
              <a:avLst/>
            </a:prstTxWarp>
          </a:bodyPr>
          <a:lstStyle/>
          <a:p>
            <a:pPr lvl="0"/>
            <a:r>
              <a:rPr lang="en-US" smtClean="0"/>
              <a:t>Click to edit title style</a:t>
            </a:r>
          </a:p>
        </p:txBody>
      </p:sp>
      <p:sp>
        <p:nvSpPr>
          <p:cNvPr id="259075" name="Rectangle 3"/>
          <p:cNvSpPr>
            <a:spLocks noGrp="1" noChangeArrowheads="1"/>
          </p:cNvSpPr>
          <p:nvPr>
            <p:ph type="body" idx="1"/>
          </p:nvPr>
        </p:nvSpPr>
        <p:spPr bwMode="auto">
          <a:xfrm>
            <a:off x="762000" y="1773238"/>
            <a:ext cx="7696200" cy="4751387"/>
          </a:xfrm>
          <a:prstGeom prst="rect">
            <a:avLst/>
          </a:prstGeom>
          <a:noFill/>
          <a:ln w="9525">
            <a:noFill/>
            <a:miter lim="800000"/>
            <a:headEnd/>
            <a:tailEnd/>
          </a:ln>
          <a:effectLst>
            <a:outerShdw dist="35921" dir="2700000" algn="ctr" rotWithShape="0">
              <a:schemeClr val="bg1"/>
            </a:outerShdw>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9079" name="Rectangle 7"/>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259080" name="Rectangle 8"/>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259081" name="Rectangle 9"/>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2F0146F8-92A0-4B64-AC51-741E878C6F61}"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65"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ahoma" pitchFamily="34" charset="0"/>
        </a:defRPr>
      </a:lvl2pPr>
      <a:lvl3pPr algn="ctr" rtl="0" eaLnBrk="0" fontAlgn="base" hangingPunct="0">
        <a:spcBef>
          <a:spcPct val="0"/>
        </a:spcBef>
        <a:spcAft>
          <a:spcPct val="0"/>
        </a:spcAft>
        <a:defRPr kumimoji="1" sz="4400">
          <a:solidFill>
            <a:schemeClr val="tx2"/>
          </a:solidFill>
          <a:latin typeface="Tahoma" pitchFamily="34" charset="0"/>
        </a:defRPr>
      </a:lvl3pPr>
      <a:lvl4pPr algn="ctr" rtl="0" eaLnBrk="0" fontAlgn="base" hangingPunct="0">
        <a:spcBef>
          <a:spcPct val="0"/>
        </a:spcBef>
        <a:spcAft>
          <a:spcPct val="0"/>
        </a:spcAft>
        <a:defRPr kumimoji="1" sz="4400">
          <a:solidFill>
            <a:schemeClr val="tx2"/>
          </a:solidFill>
          <a:latin typeface="Tahoma" pitchFamily="34" charset="0"/>
        </a:defRPr>
      </a:lvl4pPr>
      <a:lvl5pPr algn="ctr" rtl="0" eaLnBrk="0" fontAlgn="base" hangingPunct="0">
        <a:spcBef>
          <a:spcPct val="0"/>
        </a:spcBef>
        <a:spcAft>
          <a:spcPct val="0"/>
        </a:spcAft>
        <a:defRPr kumimoji="1" sz="4400">
          <a:solidFill>
            <a:schemeClr val="tx2"/>
          </a:solidFill>
          <a:latin typeface="Tahoma" pitchFamily="34" charset="0"/>
        </a:defRPr>
      </a:lvl5pPr>
      <a:lvl6pPr marL="457200" algn="ctr" rtl="0" eaLnBrk="0" fontAlgn="base" hangingPunct="0">
        <a:spcBef>
          <a:spcPct val="0"/>
        </a:spcBef>
        <a:spcAft>
          <a:spcPct val="0"/>
        </a:spcAft>
        <a:defRPr kumimoji="1" sz="4400">
          <a:solidFill>
            <a:schemeClr val="tx2"/>
          </a:solidFill>
          <a:latin typeface="Tahoma" pitchFamily="34" charset="0"/>
        </a:defRPr>
      </a:lvl6pPr>
      <a:lvl7pPr marL="914400" algn="ctr" rtl="0" eaLnBrk="0" fontAlgn="base" hangingPunct="0">
        <a:spcBef>
          <a:spcPct val="0"/>
        </a:spcBef>
        <a:spcAft>
          <a:spcPct val="0"/>
        </a:spcAft>
        <a:defRPr kumimoji="1" sz="4400">
          <a:solidFill>
            <a:schemeClr val="tx2"/>
          </a:solidFill>
          <a:latin typeface="Tahoma" pitchFamily="34" charset="0"/>
        </a:defRPr>
      </a:lvl7pPr>
      <a:lvl8pPr marL="1371600" algn="ctr" rtl="0" eaLnBrk="0" fontAlgn="base" hangingPunct="0">
        <a:spcBef>
          <a:spcPct val="0"/>
        </a:spcBef>
        <a:spcAft>
          <a:spcPct val="0"/>
        </a:spcAft>
        <a:defRPr kumimoji="1" sz="4400">
          <a:solidFill>
            <a:schemeClr val="tx2"/>
          </a:solidFill>
          <a:latin typeface="Tahoma" pitchFamily="34" charset="0"/>
        </a:defRPr>
      </a:lvl8pPr>
      <a:lvl9pPr marL="1828800" algn="ctr" rtl="0" eaLnBrk="0" fontAlgn="base" hangingPunct="0">
        <a:spcBef>
          <a:spcPct val="0"/>
        </a:spcBef>
        <a:spcAft>
          <a:spcPct val="0"/>
        </a:spcAft>
        <a:defRPr kumimoji="1"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accent1"/>
        </a:buClr>
        <a:buSzPct val="75000"/>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l"/>
        <a:defRPr kumimoji="1" sz="2800">
          <a:solidFill>
            <a:schemeClr val="tx1"/>
          </a:solidFill>
          <a:latin typeface="+mn-lt"/>
        </a:defRPr>
      </a:lvl2pPr>
      <a:lvl3pPr marL="1143000" indent="-228600" algn="l" rtl="0" eaLnBrk="0" fontAlgn="base" hangingPunct="0">
        <a:spcBef>
          <a:spcPct val="20000"/>
        </a:spcBef>
        <a:spcAft>
          <a:spcPct val="0"/>
        </a:spcAft>
        <a:buClr>
          <a:schemeClr val="accent1"/>
        </a:buClr>
        <a:buSzPct val="75000"/>
        <a:buFont typeface="Wingdings" pitchFamily="2" charset="2"/>
        <a:buChar char="l"/>
        <a:defRPr kumimoji="1" sz="2400">
          <a:solidFill>
            <a:schemeClr val="tx1"/>
          </a:solidFill>
          <a:latin typeface="+mn-lt"/>
        </a:defRPr>
      </a:lvl3pPr>
      <a:lvl4pPr marL="1562100" indent="-228600" algn="l" rtl="0" eaLnBrk="0" fontAlgn="base" hangingPunct="0">
        <a:spcBef>
          <a:spcPct val="20000"/>
        </a:spcBef>
        <a:spcAft>
          <a:spcPct val="0"/>
        </a:spcAft>
        <a:buClr>
          <a:schemeClr val="accent1"/>
        </a:buClr>
        <a:buSzPct val="75000"/>
        <a:buFont typeface="Wingdings" pitchFamily="2" charset="2"/>
        <a:buChar char="l"/>
        <a:defRPr kumimoji="1" sz="2000">
          <a:solidFill>
            <a:schemeClr val="tx1"/>
          </a:solidFill>
          <a:latin typeface="+mn-lt"/>
        </a:defRPr>
      </a:lvl4pPr>
      <a:lvl5pPr marL="1981200" indent="-228600" algn="l" rtl="0" eaLnBrk="0" fontAlgn="base" hangingPunct="0">
        <a:spcBef>
          <a:spcPct val="20000"/>
        </a:spcBef>
        <a:spcAft>
          <a:spcPct val="0"/>
        </a:spcAft>
        <a:buClr>
          <a:schemeClr val="accent1"/>
        </a:buClr>
        <a:buSzPct val="75000"/>
        <a:buFont typeface="Wingdings" pitchFamily="2" charset="2"/>
        <a:buChar char="l"/>
        <a:defRPr kumimoji="1" sz="2000">
          <a:solidFill>
            <a:schemeClr val="tx1"/>
          </a:solidFill>
          <a:latin typeface="+mn-lt"/>
        </a:defRPr>
      </a:lvl5pPr>
      <a:lvl6pPr marL="2438400" indent="-228600" algn="l" rtl="0" eaLnBrk="0" fontAlgn="base" hangingPunct="0">
        <a:spcBef>
          <a:spcPct val="20000"/>
        </a:spcBef>
        <a:spcAft>
          <a:spcPct val="0"/>
        </a:spcAft>
        <a:buClr>
          <a:schemeClr val="accent1"/>
        </a:buClr>
        <a:buSzPct val="75000"/>
        <a:buFont typeface="Wingdings" pitchFamily="2" charset="2"/>
        <a:buChar char="l"/>
        <a:defRPr kumimoji="1" sz="2000">
          <a:solidFill>
            <a:schemeClr val="tx1"/>
          </a:solidFill>
          <a:latin typeface="+mn-lt"/>
        </a:defRPr>
      </a:lvl6pPr>
      <a:lvl7pPr marL="2895600" indent="-228600" algn="l" rtl="0" eaLnBrk="0" fontAlgn="base" hangingPunct="0">
        <a:spcBef>
          <a:spcPct val="20000"/>
        </a:spcBef>
        <a:spcAft>
          <a:spcPct val="0"/>
        </a:spcAft>
        <a:buClr>
          <a:schemeClr val="accent1"/>
        </a:buClr>
        <a:buSzPct val="75000"/>
        <a:buFont typeface="Wingdings" pitchFamily="2" charset="2"/>
        <a:buChar char="l"/>
        <a:defRPr kumimoji="1" sz="2000">
          <a:solidFill>
            <a:schemeClr val="tx1"/>
          </a:solidFill>
          <a:latin typeface="+mn-lt"/>
        </a:defRPr>
      </a:lvl7pPr>
      <a:lvl8pPr marL="3352800" indent="-228600" algn="l" rtl="0" eaLnBrk="0" fontAlgn="base" hangingPunct="0">
        <a:spcBef>
          <a:spcPct val="20000"/>
        </a:spcBef>
        <a:spcAft>
          <a:spcPct val="0"/>
        </a:spcAft>
        <a:buClr>
          <a:schemeClr val="accent1"/>
        </a:buClr>
        <a:buSzPct val="75000"/>
        <a:buFont typeface="Wingdings" pitchFamily="2" charset="2"/>
        <a:buChar char="l"/>
        <a:defRPr kumimoji="1" sz="2000">
          <a:solidFill>
            <a:schemeClr val="tx1"/>
          </a:solidFill>
          <a:latin typeface="+mn-lt"/>
        </a:defRPr>
      </a:lvl8pPr>
      <a:lvl9pPr marL="3810000" indent="-228600" algn="l" rtl="0" eaLnBrk="0" fontAlgn="base" hangingPunct="0">
        <a:spcBef>
          <a:spcPct val="20000"/>
        </a:spcBef>
        <a:spcAft>
          <a:spcPct val="0"/>
        </a:spcAft>
        <a:buClr>
          <a:schemeClr val="accent1"/>
        </a:buClr>
        <a:buSzPct val="75000"/>
        <a:buFont typeface="Wingdings" pitchFamily="2" charset="2"/>
        <a:buChar char="l"/>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8" name="Picture 7"/>
          <p:cNvPicPr>
            <a:picLocks noChangeAspect="1" noChangeArrowheads="1"/>
          </p:cNvPicPr>
          <p:nvPr userDrawn="1"/>
        </p:nvPicPr>
        <p:blipFill>
          <a:blip r:embed="rId14"/>
          <a:srcRect/>
          <a:stretch>
            <a:fillRect/>
          </a:stretch>
        </p:blipFill>
        <p:spPr bwMode="auto">
          <a:xfrm>
            <a:off x="0" y="0"/>
            <a:ext cx="9144000" cy="1727200"/>
          </a:xfrm>
          <a:prstGeom prst="rect">
            <a:avLst/>
          </a:prstGeom>
          <a:noFill/>
          <a:ln w="12700" cap="sq">
            <a:noFill/>
            <a:miter lim="800000"/>
            <a:headEnd type="none" w="sm" len="sm"/>
            <a:tailEnd type="none" w="sm" len="sm"/>
          </a:ln>
        </p:spPr>
      </p:pic>
      <p:sp>
        <p:nvSpPr>
          <p:cNvPr id="26521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Template Sample</a:t>
            </a:r>
          </a:p>
        </p:txBody>
      </p:sp>
      <p:sp>
        <p:nvSpPr>
          <p:cNvPr id="265219" name="Rectangle 3"/>
          <p:cNvSpPr>
            <a:spLocks noGrp="1" noChangeArrowheads="1"/>
          </p:cNvSpPr>
          <p:nvPr>
            <p:ph type="body" idx="1"/>
          </p:nvPr>
        </p:nvSpPr>
        <p:spPr bwMode="auto">
          <a:xfrm>
            <a:off x="457200" y="17986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5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smtClean="0">
                <a:latin typeface="+mn-lt"/>
              </a:defRPr>
            </a:lvl1pPr>
          </a:lstStyle>
          <a:p>
            <a:pPr>
              <a:defRPr/>
            </a:pPr>
            <a:endParaRPr lang="en-US"/>
          </a:p>
        </p:txBody>
      </p:sp>
      <p:sp>
        <p:nvSpPr>
          <p:cNvPr id="265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smtClean="0">
                <a:latin typeface="+mn-lt"/>
              </a:defRPr>
            </a:lvl1pPr>
          </a:lstStyle>
          <a:p>
            <a:pPr>
              <a:defRPr/>
            </a:pPr>
            <a:endParaRPr lang="en-US"/>
          </a:p>
        </p:txBody>
      </p:sp>
      <p:sp>
        <p:nvSpPr>
          <p:cNvPr id="265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atin typeface="+mn-lt"/>
              </a:defRPr>
            </a:lvl1pPr>
          </a:lstStyle>
          <a:p>
            <a:pPr>
              <a:defRPr/>
            </a:pPr>
            <a:fld id="{9C0661DE-7A97-4E31-82A4-17F0A1F6D183}" type="slidenum">
              <a:rPr lang="en-US"/>
              <a:pPr>
                <a:defRPr/>
              </a:pPr>
              <a:t>‹#›</a:t>
            </a:fld>
            <a:endParaRPr lang="en-US"/>
          </a:p>
        </p:txBody>
      </p:sp>
      <p:graphicFrame>
        <p:nvGraphicFramePr>
          <p:cNvPr id="1026" name="Object 8"/>
          <p:cNvGraphicFramePr>
            <a:graphicFrameLocks noChangeAspect="1"/>
          </p:cNvGraphicFramePr>
          <p:nvPr/>
        </p:nvGraphicFramePr>
        <p:xfrm>
          <a:off x="8458200" y="0"/>
          <a:ext cx="685800" cy="490538"/>
        </p:xfrm>
        <a:graphic>
          <a:graphicData uri="http://schemas.openxmlformats.org/presentationml/2006/ole">
            <mc:AlternateContent xmlns:mc="http://schemas.openxmlformats.org/markup-compatibility/2006">
              <mc:Choice xmlns:v="urn:schemas-microsoft-com:vml" Requires="v">
                <p:oleObj spid="_x0000_s1027" name="Picture" r:id="rId15" imgW="1147680" imgH="822960" progId="StaticEnhancedMetafile">
                  <p:embed/>
                </p:oleObj>
              </mc:Choice>
              <mc:Fallback>
                <p:oleObj name="Picture" r:id="rId15" imgW="1147680" imgH="822960" progId="StaticEnhancedMetafile">
                  <p:embed/>
                  <p:pic>
                    <p:nvPicPr>
                      <p:cNvPr id="0" name="Object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458200" y="0"/>
                        <a:ext cx="685800" cy="49053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iterate type="lt">
                                    <p:tmPct val="10000"/>
                                  </p:iterate>
                                  <p:childTnLst>
                                    <p:set>
                                      <p:cBhvr>
                                        <p:cTn id="6" dur="1" fill="hold">
                                          <p:stCondLst>
                                            <p:cond delay="0"/>
                                          </p:stCondLst>
                                        </p:cTn>
                                        <p:tgtEl>
                                          <p:spTgt spid="265218"/>
                                        </p:tgtEl>
                                        <p:attrNameLst>
                                          <p:attrName>style.visibility</p:attrName>
                                        </p:attrNameLst>
                                      </p:cBhvr>
                                      <p:to>
                                        <p:strVal val="visible"/>
                                      </p:to>
                                    </p:set>
                                    <p:anim calcmode="lin" valueType="num">
                                      <p:cBhvr>
                                        <p:cTn id="7" dur="500" fill="hold"/>
                                        <p:tgtEl>
                                          <p:spTgt spid="265218"/>
                                        </p:tgtEl>
                                        <p:attrNameLst>
                                          <p:attrName>ppt_w</p:attrName>
                                        </p:attrNameLst>
                                      </p:cBhvr>
                                      <p:tavLst>
                                        <p:tav tm="0">
                                          <p:val>
                                            <p:fltVal val="0"/>
                                          </p:val>
                                        </p:tav>
                                        <p:tav tm="100000">
                                          <p:val>
                                            <p:strVal val="#ppt_w"/>
                                          </p:val>
                                        </p:tav>
                                      </p:tavLst>
                                    </p:anim>
                                    <p:anim calcmode="lin" valueType="num">
                                      <p:cBhvr>
                                        <p:cTn id="8" dur="500" fill="hold"/>
                                        <p:tgtEl>
                                          <p:spTgt spid="265218"/>
                                        </p:tgtEl>
                                        <p:attrNameLst>
                                          <p:attrName>ppt_h</p:attrName>
                                        </p:attrNameLst>
                                      </p:cBhvr>
                                      <p:tavLst>
                                        <p:tav tm="0">
                                          <p:val>
                                            <p:fltVal val="0"/>
                                          </p:val>
                                        </p:tav>
                                        <p:tav tm="100000">
                                          <p:val>
                                            <p:strVal val="#ppt_h"/>
                                          </p:val>
                                        </p:tav>
                                      </p:tavLst>
                                    </p:anim>
                                    <p:anim calcmode="lin" valueType="num">
                                      <p:cBhvr>
                                        <p:cTn id="9" dur="500" fill="hold"/>
                                        <p:tgtEl>
                                          <p:spTgt spid="265218"/>
                                        </p:tgtEl>
                                        <p:attrNameLst>
                                          <p:attrName>style.rotation</p:attrName>
                                        </p:attrNameLst>
                                      </p:cBhvr>
                                      <p:tavLst>
                                        <p:tav tm="0">
                                          <p:val>
                                            <p:fltVal val="360"/>
                                          </p:val>
                                        </p:tav>
                                        <p:tav tm="100000">
                                          <p:val>
                                            <p:fltVal val="0"/>
                                          </p:val>
                                        </p:tav>
                                      </p:tavLst>
                                    </p:anim>
                                    <p:animEffect transition="in" filter="fade">
                                      <p:cBhvr>
                                        <p:cTn id="10" dur="500"/>
                                        <p:tgtEl>
                                          <p:spTgt spid="265218"/>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5219">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5219">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5219">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5219">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52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218" grpId="0"/>
      <p:bldP spid="265219" grpId="0" build="p">
        <p:tmplLst>
          <p:tmpl lvl="1">
            <p:tnLst>
              <p:par>
                <p:cTn presetID="1" presetClass="entr" presetSubtype="0" fill="hold" nodeType="clickEffect">
                  <p:stCondLst>
                    <p:cond delay="0"/>
                  </p:stCondLst>
                  <p:childTnLst>
                    <p:set>
                      <p:cBhvr>
                        <p:cTn dur="1" fill="hold">
                          <p:stCondLst>
                            <p:cond delay="0"/>
                          </p:stCondLst>
                        </p:cTn>
                        <p:tgtEl>
                          <p:spTgt spid="265219"/>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265219"/>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265219"/>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265219"/>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265219"/>
                        </p:tgtEl>
                        <p:attrNameLst>
                          <p:attrName>style.visibility</p:attrName>
                        </p:attrNameLst>
                      </p:cBhvr>
                      <p:to>
                        <p:strVal val="visible"/>
                      </p:to>
                    </p:set>
                  </p:childTnLst>
                </p:cTn>
              </p:par>
            </p:tnLst>
          </p:tmpl>
        </p:tmplLst>
      </p:bldP>
    </p:bldLst>
  </p:timing>
  <p:txStyles>
    <p:titleStyle>
      <a:lvl1pPr algn="ctr" rtl="0" eaLnBrk="0" fontAlgn="base" hangingPunct="0">
        <a:spcBef>
          <a:spcPct val="0"/>
        </a:spcBef>
        <a:spcAft>
          <a:spcPct val="0"/>
        </a:spcAft>
        <a:defRPr sz="4400">
          <a:solidFill>
            <a:schemeClr val="bg1"/>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a:solidFill>
            <a:schemeClr val="bg1"/>
          </a:solidFill>
          <a:effectLst>
            <a:outerShdw blurRad="38100" dist="38100" dir="2700000" algn="tl">
              <a:srgbClr val="C0C0C0"/>
            </a:outerShdw>
          </a:effectLst>
          <a:latin typeface="Arial" pitchFamily="34" charset="0"/>
        </a:defRPr>
      </a:lvl2pPr>
      <a:lvl3pPr algn="ctr" rtl="0" eaLnBrk="0" fontAlgn="base" hangingPunct="0">
        <a:spcBef>
          <a:spcPct val="0"/>
        </a:spcBef>
        <a:spcAft>
          <a:spcPct val="0"/>
        </a:spcAft>
        <a:defRPr sz="4400">
          <a:solidFill>
            <a:schemeClr val="bg1"/>
          </a:solidFill>
          <a:effectLst>
            <a:outerShdw blurRad="38100" dist="38100" dir="2700000" algn="tl">
              <a:srgbClr val="C0C0C0"/>
            </a:outerShdw>
          </a:effectLst>
          <a:latin typeface="Arial" pitchFamily="34" charset="0"/>
        </a:defRPr>
      </a:lvl3pPr>
      <a:lvl4pPr algn="ctr" rtl="0" eaLnBrk="0" fontAlgn="base" hangingPunct="0">
        <a:spcBef>
          <a:spcPct val="0"/>
        </a:spcBef>
        <a:spcAft>
          <a:spcPct val="0"/>
        </a:spcAft>
        <a:defRPr sz="4400">
          <a:solidFill>
            <a:schemeClr val="bg1"/>
          </a:solidFill>
          <a:effectLst>
            <a:outerShdw blurRad="38100" dist="38100" dir="2700000" algn="tl">
              <a:srgbClr val="C0C0C0"/>
            </a:outerShdw>
          </a:effectLst>
          <a:latin typeface="Arial" pitchFamily="34" charset="0"/>
        </a:defRPr>
      </a:lvl4pPr>
      <a:lvl5pPr algn="ctr" rtl="0" eaLnBrk="0" fontAlgn="base" hangingPunct="0">
        <a:spcBef>
          <a:spcPct val="0"/>
        </a:spcBef>
        <a:spcAft>
          <a:spcPct val="0"/>
        </a:spcAft>
        <a:defRPr sz="4400">
          <a:solidFill>
            <a:schemeClr val="bg1"/>
          </a:solidFill>
          <a:effectLst>
            <a:outerShdw blurRad="38100" dist="38100" dir="2700000" algn="tl">
              <a:srgbClr val="C0C0C0"/>
            </a:outerShdw>
          </a:effectLst>
          <a:latin typeface="Arial" pitchFamily="34" charset="0"/>
        </a:defRPr>
      </a:lvl5pPr>
      <a:lvl6pPr marL="457200" algn="ctr" rtl="0" fontAlgn="base">
        <a:spcBef>
          <a:spcPct val="0"/>
        </a:spcBef>
        <a:spcAft>
          <a:spcPct val="0"/>
        </a:spcAft>
        <a:defRPr sz="4400">
          <a:solidFill>
            <a:schemeClr val="bg1"/>
          </a:solidFill>
          <a:effectLst>
            <a:outerShdw blurRad="38100" dist="38100" dir="2700000" algn="tl">
              <a:srgbClr val="C0C0C0"/>
            </a:outerShdw>
          </a:effectLst>
          <a:latin typeface="Arial" pitchFamily="34" charset="0"/>
        </a:defRPr>
      </a:lvl6pPr>
      <a:lvl7pPr marL="914400" algn="ctr" rtl="0" fontAlgn="base">
        <a:spcBef>
          <a:spcPct val="0"/>
        </a:spcBef>
        <a:spcAft>
          <a:spcPct val="0"/>
        </a:spcAft>
        <a:defRPr sz="4400">
          <a:solidFill>
            <a:schemeClr val="bg1"/>
          </a:solidFill>
          <a:effectLst>
            <a:outerShdw blurRad="38100" dist="38100" dir="2700000" algn="tl">
              <a:srgbClr val="C0C0C0"/>
            </a:outerShdw>
          </a:effectLst>
          <a:latin typeface="Arial" pitchFamily="34" charset="0"/>
        </a:defRPr>
      </a:lvl7pPr>
      <a:lvl8pPr marL="1371600" algn="ctr" rtl="0" fontAlgn="base">
        <a:spcBef>
          <a:spcPct val="0"/>
        </a:spcBef>
        <a:spcAft>
          <a:spcPct val="0"/>
        </a:spcAft>
        <a:defRPr sz="4400">
          <a:solidFill>
            <a:schemeClr val="bg1"/>
          </a:solidFill>
          <a:effectLst>
            <a:outerShdw blurRad="38100" dist="38100" dir="2700000" algn="tl">
              <a:srgbClr val="C0C0C0"/>
            </a:outerShdw>
          </a:effectLst>
          <a:latin typeface="Arial" pitchFamily="34" charset="0"/>
        </a:defRPr>
      </a:lvl8pPr>
      <a:lvl9pPr marL="1828800" algn="ctr" rtl="0" fontAlgn="base">
        <a:spcBef>
          <a:spcPct val="0"/>
        </a:spcBef>
        <a:spcAft>
          <a:spcPct val="0"/>
        </a:spcAft>
        <a:defRPr sz="4400">
          <a:solidFill>
            <a:schemeClr val="bg1"/>
          </a:solidFill>
          <a:effectLst>
            <a:outerShdw blurRad="38100" dist="38100" dir="2700000" algn="tl">
              <a:srgbClr val="C0C0C0"/>
            </a:outerShdw>
          </a:effectLst>
          <a:latin typeface="Arial" pitchFamily="34" charset="0"/>
        </a:defRPr>
      </a:lvl9pPr>
    </p:titleStyle>
    <p:bodyStyle>
      <a:lvl1pPr marL="342900" indent="-342900" algn="l" rtl="0" eaLnBrk="0" fontAlgn="base" hangingPunct="0">
        <a:spcBef>
          <a:spcPct val="20000"/>
        </a:spcBef>
        <a:spcAft>
          <a:spcPct val="0"/>
        </a:spcAft>
        <a:buSzPct val="50000"/>
        <a:buBlip>
          <a:blip r:embed="rId17"/>
        </a:buBlip>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11.wmf"/><Relationship Id="rId4" Type="http://schemas.openxmlformats.org/officeDocument/2006/relationships/image" Target="../media/image10.wmf"/></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w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ext Box 4"/>
          <p:cNvSpPr txBox="1">
            <a:spLocks noChangeArrowheads="1"/>
          </p:cNvSpPr>
          <p:nvPr/>
        </p:nvSpPr>
        <p:spPr bwMode="auto">
          <a:xfrm rot="2127379">
            <a:off x="6067425" y="3829050"/>
            <a:ext cx="2286000" cy="369888"/>
          </a:xfrm>
          <a:prstGeom prst="rect">
            <a:avLst/>
          </a:prstGeom>
          <a:noFill/>
          <a:ln w="12700" cap="sq">
            <a:noFill/>
            <a:miter lim="800000"/>
            <a:headEnd type="none" w="sm" len="sm"/>
            <a:tailEnd type="none" w="sm" len="sm"/>
          </a:ln>
          <a:effectLst/>
        </p:spPr>
        <p:txBody>
          <a:bodyPr>
            <a:spAutoFit/>
          </a:bodyPr>
          <a:lstStyle/>
          <a:p>
            <a:pPr algn="ctr">
              <a:spcBef>
                <a:spcPct val="50000"/>
              </a:spcBef>
              <a:defRPr/>
            </a:pPr>
            <a:r>
              <a:rPr lang="en-US" b="1" dirty="0">
                <a:effectLst>
                  <a:outerShdw blurRad="38100" dist="38100" dir="2700000" algn="tl">
                    <a:srgbClr val="000000"/>
                  </a:outerShdw>
                </a:effectLst>
              </a:rPr>
              <a:t>Purchasing- </a:t>
            </a:r>
            <a:r>
              <a:rPr lang="en-US" sz="1200" b="1" dirty="0">
                <a:solidFill>
                  <a:srgbClr val="00B0F0"/>
                </a:solidFill>
                <a:effectLst>
                  <a:outerShdw blurRad="38100" dist="38100" dir="2700000" algn="tl">
                    <a:srgbClr val="000000"/>
                  </a:outerShdw>
                </a:effectLst>
              </a:rPr>
              <a:t>PO Routing</a:t>
            </a:r>
          </a:p>
        </p:txBody>
      </p:sp>
      <p:sp>
        <p:nvSpPr>
          <p:cNvPr id="20485" name="Text Box 5"/>
          <p:cNvSpPr txBox="1">
            <a:spLocks noChangeArrowheads="1"/>
          </p:cNvSpPr>
          <p:nvPr/>
        </p:nvSpPr>
        <p:spPr bwMode="auto">
          <a:xfrm>
            <a:off x="6248400" y="801688"/>
            <a:ext cx="2895600" cy="646112"/>
          </a:xfrm>
          <a:prstGeom prst="rect">
            <a:avLst/>
          </a:prstGeom>
          <a:noFill/>
          <a:ln w="12700" cap="sq">
            <a:noFill/>
            <a:miter lim="800000"/>
            <a:headEnd type="none" w="sm" len="sm"/>
            <a:tailEnd type="none" w="sm" len="sm"/>
          </a:ln>
          <a:effectLst/>
        </p:spPr>
        <p:txBody>
          <a:bodyPr>
            <a:spAutoFit/>
          </a:bodyPr>
          <a:lstStyle/>
          <a:p>
            <a:pPr algn="ctr">
              <a:spcBef>
                <a:spcPct val="50000"/>
              </a:spcBef>
              <a:defRPr/>
            </a:pPr>
            <a:r>
              <a:rPr lang="en-US" b="1" dirty="0">
                <a:effectLst>
                  <a:outerShdw blurRad="38100" dist="38100" dir="2700000" algn="tl">
                    <a:srgbClr val="000000"/>
                  </a:outerShdw>
                </a:effectLst>
              </a:rPr>
              <a:t>Accounting</a:t>
            </a:r>
          </a:p>
          <a:p>
            <a:pPr algn="ctr">
              <a:spcBef>
                <a:spcPct val="50000"/>
              </a:spcBef>
              <a:defRPr/>
            </a:pPr>
            <a:r>
              <a:rPr lang="en-US" sz="1200" b="1" dirty="0">
                <a:solidFill>
                  <a:srgbClr val="00B0F0"/>
                </a:solidFill>
                <a:effectLst>
                  <a:outerShdw blurRad="38100" dist="38100" dir="2700000" algn="tl">
                    <a:srgbClr val="000000"/>
                  </a:outerShdw>
                </a:effectLst>
              </a:rPr>
              <a:t>GASB45/Revenue Limit/Mandated Costs</a:t>
            </a:r>
          </a:p>
        </p:txBody>
      </p:sp>
      <p:sp>
        <p:nvSpPr>
          <p:cNvPr id="20487" name="Text Box 7"/>
          <p:cNvSpPr txBox="1">
            <a:spLocks noChangeArrowheads="1"/>
          </p:cNvSpPr>
          <p:nvPr/>
        </p:nvSpPr>
        <p:spPr bwMode="auto">
          <a:xfrm rot="1815432">
            <a:off x="404813" y="2663825"/>
            <a:ext cx="995362" cy="366713"/>
          </a:xfrm>
          <a:prstGeom prst="rect">
            <a:avLst/>
          </a:prstGeom>
          <a:noFill/>
          <a:ln w="12700" cap="sq">
            <a:noFill/>
            <a:miter lim="800000"/>
            <a:headEnd type="none" w="sm" len="sm"/>
            <a:tailEnd type="none" w="sm" len="sm"/>
          </a:ln>
          <a:effectLst/>
        </p:spPr>
        <p:txBody>
          <a:bodyPr>
            <a:spAutoFit/>
          </a:bodyPr>
          <a:lstStyle/>
          <a:p>
            <a:pPr algn="ctr">
              <a:spcBef>
                <a:spcPct val="50000"/>
              </a:spcBef>
              <a:defRPr/>
            </a:pPr>
            <a:r>
              <a:rPr lang="en-US" b="1" dirty="0">
                <a:effectLst>
                  <a:outerShdw blurRad="38100" dist="38100" dir="2700000" algn="tl">
                    <a:srgbClr val="000000"/>
                  </a:outerShdw>
                </a:effectLst>
              </a:rPr>
              <a:t>Payroll</a:t>
            </a:r>
          </a:p>
        </p:txBody>
      </p:sp>
      <p:sp>
        <p:nvSpPr>
          <p:cNvPr id="20488" name="Text Box 8"/>
          <p:cNvSpPr txBox="1">
            <a:spLocks noChangeArrowheads="1"/>
          </p:cNvSpPr>
          <p:nvPr/>
        </p:nvSpPr>
        <p:spPr bwMode="auto">
          <a:xfrm>
            <a:off x="6477000" y="2405063"/>
            <a:ext cx="2667000" cy="338137"/>
          </a:xfrm>
          <a:prstGeom prst="rect">
            <a:avLst/>
          </a:prstGeom>
          <a:noFill/>
          <a:ln w="12700" cap="sq">
            <a:noFill/>
            <a:miter lim="800000"/>
            <a:headEnd type="none" w="sm" len="sm"/>
            <a:tailEnd type="none" w="sm" len="sm"/>
          </a:ln>
          <a:effectLst/>
        </p:spPr>
        <p:txBody>
          <a:bodyPr>
            <a:spAutoFit/>
          </a:bodyPr>
          <a:lstStyle/>
          <a:p>
            <a:pPr algn="ctr">
              <a:spcBef>
                <a:spcPct val="50000"/>
              </a:spcBef>
              <a:defRPr/>
            </a:pPr>
            <a:r>
              <a:rPr lang="en-US" sz="1600" b="1" dirty="0">
                <a:effectLst>
                  <a:outerShdw blurRad="38100" dist="38100" dir="2700000" algn="tl">
                    <a:srgbClr val="000000"/>
                  </a:outerShdw>
                </a:effectLst>
              </a:rPr>
              <a:t>Finance - </a:t>
            </a:r>
            <a:r>
              <a:rPr lang="en-US" sz="1200" b="1" dirty="0">
                <a:solidFill>
                  <a:srgbClr val="00B0F0"/>
                </a:solidFill>
                <a:effectLst>
                  <a:outerShdw blurRad="38100" dist="38100" dir="2700000" algn="tl">
                    <a:srgbClr val="000000"/>
                  </a:outerShdw>
                </a:effectLst>
              </a:rPr>
              <a:t>Grant /Pupil Accounting</a:t>
            </a:r>
          </a:p>
        </p:txBody>
      </p:sp>
      <p:sp>
        <p:nvSpPr>
          <p:cNvPr id="20490" name="Text Box 10"/>
          <p:cNvSpPr txBox="1">
            <a:spLocks noChangeArrowheads="1"/>
          </p:cNvSpPr>
          <p:nvPr/>
        </p:nvSpPr>
        <p:spPr bwMode="auto">
          <a:xfrm rot="1795413">
            <a:off x="-282575" y="4127500"/>
            <a:ext cx="1965325" cy="307975"/>
          </a:xfrm>
          <a:prstGeom prst="rect">
            <a:avLst/>
          </a:prstGeom>
          <a:noFill/>
          <a:ln w="12700" cap="sq">
            <a:noFill/>
            <a:miter lim="800000"/>
            <a:headEnd type="none" w="sm" len="sm"/>
            <a:tailEnd type="none" w="sm" len="sm"/>
          </a:ln>
          <a:effectLst/>
        </p:spPr>
        <p:txBody>
          <a:bodyPr>
            <a:spAutoFit/>
          </a:bodyPr>
          <a:lstStyle/>
          <a:p>
            <a:pPr algn="ctr">
              <a:spcBef>
                <a:spcPct val="50000"/>
              </a:spcBef>
              <a:defRPr/>
            </a:pPr>
            <a:r>
              <a:rPr lang="en-US" sz="1400" b="1" dirty="0">
                <a:effectLst>
                  <a:outerShdw blurRad="38100" dist="38100" dir="2700000" algn="tl">
                    <a:srgbClr val="000000"/>
                  </a:outerShdw>
                </a:effectLst>
              </a:rPr>
              <a:t>Absence Tracking</a:t>
            </a:r>
          </a:p>
        </p:txBody>
      </p:sp>
      <p:sp>
        <p:nvSpPr>
          <p:cNvPr id="4103" name="Text Box 11"/>
          <p:cNvSpPr txBox="1">
            <a:spLocks noChangeArrowheads="1"/>
          </p:cNvSpPr>
          <p:nvPr/>
        </p:nvSpPr>
        <p:spPr bwMode="auto">
          <a:xfrm rot="1380969">
            <a:off x="3589338" y="1301750"/>
            <a:ext cx="1050925" cy="368300"/>
          </a:xfrm>
          <a:prstGeom prst="rect">
            <a:avLst/>
          </a:prstGeom>
          <a:noFill/>
          <a:ln w="12700" cap="sq">
            <a:noFill/>
            <a:miter lim="800000"/>
            <a:headEnd type="none" w="sm" len="sm"/>
            <a:tailEnd type="none" w="sm" len="sm"/>
          </a:ln>
        </p:spPr>
        <p:txBody>
          <a:bodyPr>
            <a:spAutoFit/>
          </a:bodyPr>
          <a:lstStyle/>
          <a:p>
            <a:pPr algn="ctr">
              <a:spcBef>
                <a:spcPct val="50000"/>
              </a:spcBef>
            </a:pPr>
            <a:r>
              <a:rPr lang="en-US" b="1"/>
              <a:t>QSS</a:t>
            </a:r>
          </a:p>
        </p:txBody>
      </p:sp>
      <p:sp>
        <p:nvSpPr>
          <p:cNvPr id="4104" name="WordArt 14"/>
          <p:cNvSpPr>
            <a:spLocks noChangeArrowheads="1" noChangeShapeType="1" noTextEdit="1"/>
          </p:cNvSpPr>
          <p:nvPr/>
        </p:nvSpPr>
        <p:spPr bwMode="auto">
          <a:xfrm>
            <a:off x="2743200" y="2057400"/>
            <a:ext cx="3733800" cy="1676400"/>
          </a:xfrm>
          <a:prstGeom prst="rect">
            <a:avLst/>
          </a:prstGeom>
        </p:spPr>
        <p:txBody>
          <a:bodyPr wrap="none" fromWordArt="1">
            <a:prstTxWarp prst="textPlain">
              <a:avLst>
                <a:gd name="adj" fmla="val 50000"/>
              </a:avLst>
            </a:prstTxWarp>
          </a:bodyPr>
          <a:lstStyle/>
          <a:p>
            <a:pPr algn="ctr"/>
            <a:r>
              <a:rPr lang="en-US" sz="2800" b="1" kern="10">
                <a:ln w="9525" cap="sq">
                  <a:noFill/>
                  <a:round/>
                  <a:headEnd type="none" w="sm" len="sm"/>
                  <a:tailEnd type="none" w="sm" len="sm"/>
                </a:ln>
                <a:solidFill>
                  <a:srgbClr val="000080"/>
                </a:solidFill>
                <a:effectLst>
                  <a:outerShdw dist="45791" dir="2021404" algn="ctr" rotWithShape="0">
                    <a:srgbClr val="B2B2B2">
                      <a:alpha val="79999"/>
                    </a:srgbClr>
                  </a:outerShdw>
                </a:effectLst>
                <a:latin typeface="Times New Roman"/>
                <a:cs typeface="Times New Roman"/>
              </a:rPr>
              <a:t>School </a:t>
            </a:r>
          </a:p>
          <a:p>
            <a:pPr algn="ctr"/>
            <a:r>
              <a:rPr lang="en-US" sz="2800" b="1" kern="10">
                <a:ln w="9525" cap="sq">
                  <a:noFill/>
                  <a:round/>
                  <a:headEnd type="none" w="sm" len="sm"/>
                  <a:tailEnd type="none" w="sm" len="sm"/>
                </a:ln>
                <a:solidFill>
                  <a:srgbClr val="000080"/>
                </a:solidFill>
                <a:effectLst>
                  <a:outerShdw dist="45791" dir="2021404" algn="ctr" rotWithShape="0">
                    <a:srgbClr val="B2B2B2">
                      <a:alpha val="79999"/>
                    </a:srgbClr>
                  </a:outerShdw>
                </a:effectLst>
                <a:latin typeface="Times New Roman"/>
                <a:cs typeface="Times New Roman"/>
              </a:rPr>
              <a:t>Business </a:t>
            </a:r>
          </a:p>
        </p:txBody>
      </p:sp>
      <p:sp>
        <p:nvSpPr>
          <p:cNvPr id="3081" name="Text Box 15"/>
          <p:cNvSpPr txBox="1">
            <a:spLocks noChangeArrowheads="1"/>
          </p:cNvSpPr>
          <p:nvPr/>
        </p:nvSpPr>
        <p:spPr bwMode="auto">
          <a:xfrm>
            <a:off x="1714491" y="5421526"/>
            <a:ext cx="5257800" cy="1323439"/>
          </a:xfrm>
          <a:prstGeom prst="rect">
            <a:avLst/>
          </a:prstGeom>
          <a:noFill/>
          <a:ln w="28575" cap="sq">
            <a:solidFill>
              <a:schemeClr val="bg2"/>
            </a:solidFill>
            <a:miter lim="800000"/>
            <a:headEnd type="none" w="sm" len="sm"/>
            <a:tailEnd type="none" w="sm" len="sm"/>
          </a:ln>
        </p:spPr>
        <p:txBody>
          <a:bodyPr wrap="square" anchor="ctr">
            <a:spAutoFit/>
          </a:bodyPr>
          <a:lstStyle/>
          <a:p>
            <a:pPr algn="ctr"/>
            <a:r>
              <a:rPr kumimoji="1" lang="en-US" sz="4000" dirty="0" smtClean="0">
                <a:solidFill>
                  <a:srgbClr val="FFFF00"/>
                </a:solidFill>
                <a:cs typeface="Times New Roman" pitchFamily="18" charset="0"/>
              </a:rPr>
              <a:t>QCC Absence    Tracking</a:t>
            </a:r>
            <a:endParaRPr kumimoji="1" lang="en-US" sz="3600" dirty="0">
              <a:solidFill>
                <a:srgbClr val="FFFF00"/>
              </a:solidFill>
              <a:cs typeface="Times New Roman" pitchFamily="18" charset="0"/>
            </a:endParaRPr>
          </a:p>
        </p:txBody>
      </p:sp>
      <p:sp>
        <p:nvSpPr>
          <p:cNvPr id="4106" name="Text Box 11"/>
          <p:cNvSpPr txBox="1">
            <a:spLocks noChangeArrowheads="1"/>
          </p:cNvSpPr>
          <p:nvPr/>
        </p:nvSpPr>
        <p:spPr bwMode="auto">
          <a:xfrm rot="1380969">
            <a:off x="1689100" y="4311650"/>
            <a:ext cx="915988" cy="368300"/>
          </a:xfrm>
          <a:prstGeom prst="rect">
            <a:avLst/>
          </a:prstGeom>
          <a:noFill/>
          <a:ln w="12700" cap="sq">
            <a:noFill/>
            <a:miter lim="800000"/>
            <a:headEnd type="none" w="sm" len="sm"/>
            <a:tailEnd type="none" w="sm" len="sm"/>
          </a:ln>
        </p:spPr>
        <p:txBody>
          <a:bodyPr>
            <a:spAutoFit/>
          </a:bodyPr>
          <a:lstStyle/>
          <a:p>
            <a:pPr algn="ctr">
              <a:spcBef>
                <a:spcPct val="50000"/>
              </a:spcBef>
            </a:pPr>
            <a:r>
              <a:rPr lang="en-US" b="1"/>
              <a:t>QCC</a:t>
            </a:r>
          </a:p>
        </p:txBody>
      </p:sp>
      <p:sp>
        <p:nvSpPr>
          <p:cNvPr id="20" name="Text Box 8"/>
          <p:cNvSpPr txBox="1">
            <a:spLocks noChangeArrowheads="1"/>
          </p:cNvSpPr>
          <p:nvPr/>
        </p:nvSpPr>
        <p:spPr bwMode="auto">
          <a:xfrm>
            <a:off x="8077200" y="4038600"/>
            <a:ext cx="1066800" cy="523875"/>
          </a:xfrm>
          <a:prstGeom prst="rect">
            <a:avLst/>
          </a:prstGeom>
          <a:noFill/>
          <a:ln w="12700" cap="sq">
            <a:noFill/>
            <a:miter lim="800000"/>
            <a:headEnd type="none" w="sm" len="sm"/>
            <a:tailEnd type="none" w="sm" len="sm"/>
          </a:ln>
          <a:effectLst/>
        </p:spPr>
        <p:txBody>
          <a:bodyPr>
            <a:spAutoFit/>
          </a:bodyPr>
          <a:lstStyle/>
          <a:p>
            <a:pPr algn="ctr">
              <a:spcBef>
                <a:spcPct val="50000"/>
              </a:spcBef>
              <a:defRPr/>
            </a:pPr>
            <a:r>
              <a:rPr lang="en-US" sz="1400" b="1" dirty="0">
                <a:effectLst>
                  <a:outerShdw blurRad="38100" dist="38100" dir="2700000" algn="tl">
                    <a:srgbClr val="000000"/>
                  </a:outerShdw>
                </a:effectLst>
              </a:rPr>
              <a:t>Fixed Assets</a:t>
            </a:r>
          </a:p>
        </p:txBody>
      </p:sp>
      <p:sp>
        <p:nvSpPr>
          <p:cNvPr id="21" name="Text Box 8"/>
          <p:cNvSpPr txBox="1">
            <a:spLocks noChangeArrowheads="1"/>
          </p:cNvSpPr>
          <p:nvPr/>
        </p:nvSpPr>
        <p:spPr bwMode="auto">
          <a:xfrm>
            <a:off x="7086600" y="2971800"/>
            <a:ext cx="2057400" cy="584200"/>
          </a:xfrm>
          <a:prstGeom prst="rect">
            <a:avLst/>
          </a:prstGeom>
          <a:noFill/>
          <a:ln w="12700" cap="sq">
            <a:noFill/>
            <a:miter lim="800000"/>
            <a:headEnd type="none" w="sm" len="sm"/>
            <a:tailEnd type="none" w="sm" len="sm"/>
          </a:ln>
          <a:effectLst/>
        </p:spPr>
        <p:txBody>
          <a:bodyPr>
            <a:spAutoFit/>
          </a:bodyPr>
          <a:lstStyle/>
          <a:p>
            <a:pPr algn="ctr">
              <a:spcBef>
                <a:spcPct val="50000"/>
              </a:spcBef>
              <a:defRPr/>
            </a:pPr>
            <a:r>
              <a:rPr lang="en-US" sz="1400" b="1" dirty="0">
                <a:effectLst>
                  <a:outerShdw blurRad="38100" dist="38100" dir="2700000" algn="tl">
                    <a:srgbClr val="000000"/>
                  </a:outerShdw>
                </a:effectLst>
              </a:rPr>
              <a:t>Risk Management</a:t>
            </a:r>
          </a:p>
          <a:p>
            <a:pPr algn="ctr">
              <a:spcBef>
                <a:spcPct val="50000"/>
              </a:spcBef>
              <a:defRPr/>
            </a:pPr>
            <a:r>
              <a:rPr lang="en-US" sz="1200" b="1" dirty="0">
                <a:solidFill>
                  <a:srgbClr val="00B0F0"/>
                </a:solidFill>
                <a:effectLst>
                  <a:outerShdw blurRad="38100" dist="38100" dir="2700000" algn="tl">
                    <a:srgbClr val="000000"/>
                  </a:outerShdw>
                </a:effectLst>
              </a:rPr>
              <a:t>Preventing School Arson</a:t>
            </a:r>
          </a:p>
        </p:txBody>
      </p:sp>
      <p:grpSp>
        <p:nvGrpSpPr>
          <p:cNvPr id="2" name="Group 29"/>
          <p:cNvGrpSpPr>
            <a:grpSpLocks/>
          </p:cNvGrpSpPr>
          <p:nvPr/>
        </p:nvGrpSpPr>
        <p:grpSpPr bwMode="auto">
          <a:xfrm rot="-743151">
            <a:off x="-36513" y="676275"/>
            <a:ext cx="3479801" cy="2057400"/>
            <a:chOff x="3514724" y="-51414"/>
            <a:chExt cx="4550674" cy="2057484"/>
          </a:xfrm>
        </p:grpSpPr>
        <p:sp>
          <p:nvSpPr>
            <p:cNvPr id="20489" name="Text Box 9"/>
            <p:cNvSpPr txBox="1">
              <a:spLocks noChangeArrowheads="1"/>
            </p:cNvSpPr>
            <p:nvPr/>
          </p:nvSpPr>
          <p:spPr bwMode="auto">
            <a:xfrm rot="445623">
              <a:off x="4686897" y="-51908"/>
              <a:ext cx="2304401" cy="369902"/>
            </a:xfrm>
            <a:prstGeom prst="rect">
              <a:avLst/>
            </a:prstGeom>
            <a:noFill/>
            <a:ln w="12700" cap="sq">
              <a:noFill/>
              <a:miter lim="800000"/>
              <a:headEnd type="none" w="sm" len="sm"/>
              <a:tailEnd type="none" w="sm" len="sm"/>
            </a:ln>
            <a:effectLst/>
          </p:spPr>
          <p:txBody>
            <a:bodyPr>
              <a:spAutoFit/>
            </a:bodyPr>
            <a:lstStyle/>
            <a:p>
              <a:pPr algn="ctr">
                <a:spcBef>
                  <a:spcPct val="50000"/>
                </a:spcBef>
                <a:defRPr/>
              </a:pPr>
              <a:r>
                <a:rPr lang="en-US" b="1" dirty="0">
                  <a:effectLst>
                    <a:outerShdw blurRad="38100" dist="38100" dir="2700000" algn="tl">
                      <a:srgbClr val="000000"/>
                    </a:outerShdw>
                  </a:effectLst>
                </a:rPr>
                <a:t>Technology</a:t>
              </a:r>
            </a:p>
          </p:txBody>
        </p:sp>
        <p:sp>
          <p:nvSpPr>
            <p:cNvPr id="22" name="Text Box 9"/>
            <p:cNvSpPr txBox="1">
              <a:spLocks noChangeArrowheads="1"/>
            </p:cNvSpPr>
            <p:nvPr/>
          </p:nvSpPr>
          <p:spPr bwMode="auto">
            <a:xfrm rot="445623">
              <a:off x="3684621" y="383472"/>
              <a:ext cx="1957703" cy="277823"/>
            </a:xfrm>
            <a:prstGeom prst="rect">
              <a:avLst/>
            </a:prstGeom>
            <a:noFill/>
            <a:ln w="12700" cap="sq">
              <a:noFill/>
              <a:miter lim="800000"/>
              <a:headEnd type="none" w="sm" len="sm"/>
              <a:tailEnd type="none" w="sm" len="sm"/>
            </a:ln>
            <a:effectLst/>
          </p:spPr>
          <p:txBody>
            <a:bodyPr>
              <a:spAutoFit/>
            </a:bodyPr>
            <a:lstStyle/>
            <a:p>
              <a:pPr algn="ctr">
                <a:spcBef>
                  <a:spcPct val="50000"/>
                </a:spcBef>
                <a:defRPr/>
              </a:pPr>
              <a:r>
                <a:rPr lang="en-US" sz="1200" b="1" dirty="0">
                  <a:solidFill>
                    <a:srgbClr val="00B0F0"/>
                  </a:solidFill>
                  <a:effectLst>
                    <a:outerShdw blurRad="38100" dist="38100" dir="2700000" algn="tl">
                      <a:srgbClr val="000000"/>
                    </a:outerShdw>
                  </a:effectLst>
                </a:rPr>
                <a:t>Disaster</a:t>
              </a:r>
              <a:r>
                <a:rPr lang="en-US" sz="1100" b="1" dirty="0">
                  <a:solidFill>
                    <a:srgbClr val="00B0F0"/>
                  </a:solidFill>
                  <a:effectLst>
                    <a:outerShdw blurRad="38100" dist="38100" dir="2700000" algn="tl">
                      <a:srgbClr val="000000"/>
                    </a:outerShdw>
                  </a:effectLst>
                </a:rPr>
                <a:t> Recovery</a:t>
              </a:r>
            </a:p>
          </p:txBody>
        </p:sp>
        <p:sp>
          <p:nvSpPr>
            <p:cNvPr id="23" name="Text Box 9"/>
            <p:cNvSpPr txBox="1">
              <a:spLocks noChangeArrowheads="1"/>
            </p:cNvSpPr>
            <p:nvPr/>
          </p:nvSpPr>
          <p:spPr bwMode="auto">
            <a:xfrm rot="348524">
              <a:off x="3513811" y="1042231"/>
              <a:ext cx="4550673" cy="276236"/>
            </a:xfrm>
            <a:prstGeom prst="rect">
              <a:avLst/>
            </a:prstGeom>
            <a:noFill/>
            <a:ln w="12700" cap="sq">
              <a:noFill/>
              <a:miter lim="800000"/>
              <a:headEnd type="none" w="sm" len="sm"/>
              <a:tailEnd type="none" w="sm" len="sm"/>
            </a:ln>
            <a:effectLst/>
          </p:spPr>
          <p:txBody>
            <a:bodyPr>
              <a:spAutoFit/>
            </a:bodyPr>
            <a:lstStyle/>
            <a:p>
              <a:pPr algn="ctr">
                <a:spcBef>
                  <a:spcPct val="50000"/>
                </a:spcBef>
                <a:defRPr/>
              </a:pPr>
              <a:r>
                <a:rPr lang="en-US" sz="1200" b="1" dirty="0">
                  <a:solidFill>
                    <a:srgbClr val="00B0F0"/>
                  </a:solidFill>
                  <a:effectLst>
                    <a:outerShdw blurRad="38100" dist="38100" dir="2700000" algn="tl">
                      <a:srgbClr val="000000"/>
                    </a:outerShdw>
                  </a:effectLst>
                </a:rPr>
                <a:t>Fiber Networks- Connecting your Schools</a:t>
              </a:r>
            </a:p>
          </p:txBody>
        </p:sp>
        <p:sp>
          <p:nvSpPr>
            <p:cNvPr id="24" name="Text Box 9"/>
            <p:cNvSpPr txBox="1">
              <a:spLocks noChangeArrowheads="1"/>
            </p:cNvSpPr>
            <p:nvPr/>
          </p:nvSpPr>
          <p:spPr bwMode="auto">
            <a:xfrm rot="445623">
              <a:off x="5909510" y="622731"/>
              <a:ext cx="1596472" cy="276236"/>
            </a:xfrm>
            <a:prstGeom prst="rect">
              <a:avLst/>
            </a:prstGeom>
            <a:noFill/>
            <a:ln w="12700" cap="sq">
              <a:noFill/>
              <a:miter lim="800000"/>
              <a:headEnd type="none" w="sm" len="sm"/>
              <a:tailEnd type="none" w="sm" len="sm"/>
            </a:ln>
            <a:effectLst/>
          </p:spPr>
          <p:txBody>
            <a:bodyPr>
              <a:spAutoFit/>
            </a:bodyPr>
            <a:lstStyle/>
            <a:p>
              <a:pPr algn="ctr">
                <a:spcBef>
                  <a:spcPct val="50000"/>
                </a:spcBef>
                <a:defRPr/>
              </a:pPr>
              <a:r>
                <a:rPr lang="en-US" sz="1200" b="1" dirty="0">
                  <a:solidFill>
                    <a:srgbClr val="00B0F0"/>
                  </a:solidFill>
                  <a:effectLst>
                    <a:outerShdw blurRad="38100" dist="38100" dir="2700000" algn="tl">
                      <a:srgbClr val="000000"/>
                    </a:outerShdw>
                  </a:effectLst>
                </a:rPr>
                <a:t>SharePoint</a:t>
              </a:r>
            </a:p>
          </p:txBody>
        </p:sp>
        <p:sp>
          <p:nvSpPr>
            <p:cNvPr id="25" name="Text Box 9"/>
            <p:cNvSpPr txBox="1">
              <a:spLocks noChangeArrowheads="1"/>
            </p:cNvSpPr>
            <p:nvPr/>
          </p:nvSpPr>
          <p:spPr bwMode="auto">
            <a:xfrm rot="388563">
              <a:off x="4961767" y="1543569"/>
              <a:ext cx="1966008" cy="461981"/>
            </a:xfrm>
            <a:prstGeom prst="rect">
              <a:avLst/>
            </a:prstGeom>
            <a:noFill/>
            <a:ln w="12700" cap="sq">
              <a:noFill/>
              <a:miter lim="800000"/>
              <a:headEnd type="none" w="sm" len="sm"/>
              <a:tailEnd type="none" w="sm" len="sm"/>
            </a:ln>
            <a:effectLst/>
          </p:spPr>
          <p:txBody>
            <a:bodyPr>
              <a:spAutoFit/>
            </a:bodyPr>
            <a:lstStyle/>
            <a:p>
              <a:pPr algn="ctr">
                <a:spcBef>
                  <a:spcPct val="50000"/>
                </a:spcBef>
                <a:defRPr/>
              </a:pPr>
              <a:r>
                <a:rPr lang="en-US" sz="1200" b="1" dirty="0">
                  <a:solidFill>
                    <a:srgbClr val="00B0F0"/>
                  </a:solidFill>
                  <a:effectLst>
                    <a:outerShdw blurRad="38100" dist="38100" dir="2700000" algn="tl">
                      <a:srgbClr val="000000"/>
                    </a:outerShdw>
                  </a:effectLst>
                </a:rPr>
                <a:t>Optimizing  Your Lab Infrastructure</a:t>
              </a:r>
            </a:p>
          </p:txBody>
        </p:sp>
      </p:grpSp>
      <p:grpSp>
        <p:nvGrpSpPr>
          <p:cNvPr id="3" name="Group 28"/>
          <p:cNvGrpSpPr>
            <a:grpSpLocks/>
          </p:cNvGrpSpPr>
          <p:nvPr/>
        </p:nvGrpSpPr>
        <p:grpSpPr bwMode="auto">
          <a:xfrm>
            <a:off x="69850" y="0"/>
            <a:ext cx="7399338" cy="3887788"/>
            <a:chOff x="-3962311" y="579890"/>
            <a:chExt cx="7399155" cy="3887388"/>
          </a:xfrm>
        </p:grpSpPr>
        <p:sp>
          <p:nvSpPr>
            <p:cNvPr id="20486" name="Text Box 6"/>
            <p:cNvSpPr txBox="1">
              <a:spLocks noChangeArrowheads="1"/>
            </p:cNvSpPr>
            <p:nvPr/>
          </p:nvSpPr>
          <p:spPr bwMode="auto">
            <a:xfrm>
              <a:off x="1149313" y="579890"/>
              <a:ext cx="2287531" cy="369850"/>
            </a:xfrm>
            <a:prstGeom prst="rect">
              <a:avLst/>
            </a:prstGeom>
            <a:noFill/>
            <a:ln w="12700" cap="sq">
              <a:noFill/>
              <a:miter lim="800000"/>
              <a:headEnd type="none" w="sm" len="sm"/>
              <a:tailEnd type="none" w="sm" len="sm"/>
            </a:ln>
            <a:effectLst/>
          </p:spPr>
          <p:txBody>
            <a:bodyPr>
              <a:spAutoFit/>
            </a:bodyPr>
            <a:lstStyle/>
            <a:p>
              <a:pPr algn="ctr">
                <a:spcBef>
                  <a:spcPct val="50000"/>
                </a:spcBef>
                <a:defRPr/>
              </a:pPr>
              <a:r>
                <a:rPr lang="en-US" b="1" dirty="0">
                  <a:effectLst>
                    <a:outerShdw blurRad="38100" dist="38100" dir="2700000" algn="tl">
                      <a:srgbClr val="000000"/>
                    </a:outerShdw>
                  </a:effectLst>
                </a:rPr>
                <a:t>Human Resources</a:t>
              </a:r>
            </a:p>
          </p:txBody>
        </p:sp>
        <p:sp>
          <p:nvSpPr>
            <p:cNvPr id="4126" name="Text Box 12"/>
            <p:cNvSpPr txBox="1">
              <a:spLocks noChangeArrowheads="1"/>
            </p:cNvSpPr>
            <p:nvPr/>
          </p:nvSpPr>
          <p:spPr bwMode="auto">
            <a:xfrm>
              <a:off x="768171" y="912460"/>
              <a:ext cx="1231364" cy="277023"/>
            </a:xfrm>
            <a:prstGeom prst="rect">
              <a:avLst/>
            </a:prstGeom>
            <a:noFill/>
            <a:ln w="12700" cap="sq">
              <a:noFill/>
              <a:miter lim="800000"/>
              <a:headEnd type="none" w="sm" len="sm"/>
              <a:tailEnd type="none" w="sm" len="sm"/>
            </a:ln>
          </p:spPr>
          <p:txBody>
            <a:bodyPr>
              <a:spAutoFit/>
            </a:bodyPr>
            <a:lstStyle/>
            <a:p>
              <a:pPr algn="ctr">
                <a:spcBef>
                  <a:spcPct val="50000"/>
                </a:spcBef>
              </a:pPr>
              <a:r>
                <a:rPr lang="en-US" sz="1200" b="1">
                  <a:solidFill>
                    <a:srgbClr val="00B0F0"/>
                  </a:solidFill>
                </a:rPr>
                <a:t>Credentials</a:t>
              </a:r>
            </a:p>
          </p:txBody>
        </p:sp>
        <p:sp>
          <p:nvSpPr>
            <p:cNvPr id="26" name="Text Box 9"/>
            <p:cNvSpPr txBox="1">
              <a:spLocks noChangeArrowheads="1"/>
            </p:cNvSpPr>
            <p:nvPr/>
          </p:nvSpPr>
          <p:spPr bwMode="auto">
            <a:xfrm>
              <a:off x="311133" y="1418004"/>
              <a:ext cx="1227108" cy="277784"/>
            </a:xfrm>
            <a:prstGeom prst="rect">
              <a:avLst/>
            </a:prstGeom>
            <a:noFill/>
            <a:ln w="12700" cap="sq">
              <a:noFill/>
              <a:miter lim="800000"/>
              <a:headEnd type="none" w="sm" len="sm"/>
              <a:tailEnd type="none" w="sm" len="sm"/>
            </a:ln>
            <a:effectLst/>
          </p:spPr>
          <p:txBody>
            <a:bodyPr>
              <a:spAutoFit/>
            </a:bodyPr>
            <a:lstStyle/>
            <a:p>
              <a:pPr algn="ctr">
                <a:spcBef>
                  <a:spcPct val="50000"/>
                </a:spcBef>
                <a:defRPr/>
              </a:pPr>
              <a:r>
                <a:rPr lang="en-US" sz="1200" b="1" dirty="0">
                  <a:solidFill>
                    <a:srgbClr val="00B0F0"/>
                  </a:solidFill>
                  <a:effectLst>
                    <a:outerShdw blurRad="38100" dist="38100" dir="2700000" algn="tl">
                      <a:srgbClr val="000000"/>
                    </a:outerShdw>
                  </a:effectLst>
                </a:rPr>
                <a:t>CODESP</a:t>
              </a:r>
            </a:p>
          </p:txBody>
        </p:sp>
        <p:sp>
          <p:nvSpPr>
            <p:cNvPr id="4128" name="Text Box 12"/>
            <p:cNvSpPr txBox="1">
              <a:spLocks noChangeArrowheads="1"/>
            </p:cNvSpPr>
            <p:nvPr/>
          </p:nvSpPr>
          <p:spPr bwMode="auto">
            <a:xfrm rot="1698715">
              <a:off x="-3962311" y="3913231"/>
              <a:ext cx="1021900" cy="554047"/>
            </a:xfrm>
            <a:prstGeom prst="rect">
              <a:avLst/>
            </a:prstGeom>
            <a:noFill/>
            <a:ln w="12700" cap="sq">
              <a:noFill/>
              <a:miter lim="800000"/>
              <a:headEnd type="none" w="sm" len="sm"/>
              <a:tailEnd type="none" w="sm" len="sm"/>
            </a:ln>
          </p:spPr>
          <p:txBody>
            <a:bodyPr>
              <a:spAutoFit/>
            </a:bodyPr>
            <a:lstStyle/>
            <a:p>
              <a:pPr algn="ctr">
                <a:spcBef>
                  <a:spcPct val="50000"/>
                </a:spcBef>
              </a:pPr>
              <a:r>
                <a:rPr lang="en-US" sz="1200" b="1">
                  <a:solidFill>
                    <a:srgbClr val="00B0F0"/>
                  </a:solidFill>
                </a:rPr>
                <a:t>Retirement</a:t>
              </a:r>
            </a:p>
            <a:p>
              <a:pPr algn="ctr">
                <a:spcBef>
                  <a:spcPct val="50000"/>
                </a:spcBef>
              </a:pPr>
              <a:r>
                <a:rPr lang="en-US" sz="1200" b="1">
                  <a:solidFill>
                    <a:srgbClr val="00B0F0"/>
                  </a:solidFill>
                </a:rPr>
                <a:t> </a:t>
              </a:r>
              <a:r>
                <a:rPr lang="en-US" sz="1200" b="1" i="1">
                  <a:solidFill>
                    <a:srgbClr val="00B0F0"/>
                  </a:solidFill>
                </a:rPr>
                <a:t>STRS/PERS</a:t>
              </a:r>
            </a:p>
          </p:txBody>
        </p:sp>
      </p:grpSp>
      <p:sp>
        <p:nvSpPr>
          <p:cNvPr id="28" name="Rectangle 27"/>
          <p:cNvSpPr/>
          <p:nvPr/>
        </p:nvSpPr>
        <p:spPr>
          <a:xfrm>
            <a:off x="6705600" y="1981200"/>
            <a:ext cx="2286000" cy="276225"/>
          </a:xfrm>
          <a:prstGeom prst="rect">
            <a:avLst/>
          </a:prstGeom>
        </p:spPr>
        <p:txBody>
          <a:bodyPr>
            <a:spAutoFit/>
          </a:bodyPr>
          <a:lstStyle/>
          <a:p>
            <a:pPr algn="ctr">
              <a:spcBef>
                <a:spcPct val="50000"/>
              </a:spcBef>
              <a:defRPr/>
            </a:pPr>
            <a:r>
              <a:rPr lang="en-US" sz="1200" b="1" dirty="0">
                <a:solidFill>
                  <a:srgbClr val="00B0F0"/>
                </a:solidFill>
                <a:effectLst>
                  <a:outerShdw blurRad="38100" dist="38100" dir="2700000" algn="tl">
                    <a:srgbClr val="000000"/>
                  </a:outerShdw>
                </a:effectLst>
              </a:rPr>
              <a:t>State of the Governors Budget</a:t>
            </a:r>
          </a:p>
        </p:txBody>
      </p:sp>
      <p:sp>
        <p:nvSpPr>
          <p:cNvPr id="31" name="Rectangle 30"/>
          <p:cNvSpPr/>
          <p:nvPr/>
        </p:nvSpPr>
        <p:spPr>
          <a:xfrm>
            <a:off x="4800600" y="4191000"/>
            <a:ext cx="663575" cy="338138"/>
          </a:xfrm>
          <a:prstGeom prst="rect">
            <a:avLst/>
          </a:prstGeom>
        </p:spPr>
        <p:txBody>
          <a:bodyPr wrap="none">
            <a:spAutoFit/>
          </a:bodyPr>
          <a:lstStyle/>
          <a:p>
            <a:pPr algn="ctr">
              <a:spcBef>
                <a:spcPct val="50000"/>
              </a:spcBef>
              <a:defRPr/>
            </a:pPr>
            <a:r>
              <a:rPr lang="en-US" sz="1600" b="1" dirty="0">
                <a:solidFill>
                  <a:srgbClr val="00B0F0"/>
                </a:solidFill>
                <a:effectLst>
                  <a:outerShdw blurRad="38100" dist="38100" dir="2700000" algn="tl">
                    <a:srgbClr val="000000"/>
                  </a:outerShdw>
                </a:effectLst>
              </a:rPr>
              <a:t>Excel</a:t>
            </a:r>
          </a:p>
        </p:txBody>
      </p:sp>
      <p:sp>
        <p:nvSpPr>
          <p:cNvPr id="32" name="Rectangle 31"/>
          <p:cNvSpPr/>
          <p:nvPr/>
        </p:nvSpPr>
        <p:spPr>
          <a:xfrm>
            <a:off x="5867400" y="4419600"/>
            <a:ext cx="685800" cy="338138"/>
          </a:xfrm>
          <a:prstGeom prst="rect">
            <a:avLst/>
          </a:prstGeom>
        </p:spPr>
        <p:txBody>
          <a:bodyPr wrap="none">
            <a:spAutoFit/>
          </a:bodyPr>
          <a:lstStyle/>
          <a:p>
            <a:pPr algn="ctr">
              <a:spcBef>
                <a:spcPct val="50000"/>
              </a:spcBef>
              <a:defRPr/>
            </a:pPr>
            <a:r>
              <a:rPr lang="en-US" sz="1600" b="1" dirty="0">
                <a:solidFill>
                  <a:srgbClr val="00B0F0"/>
                </a:solidFill>
                <a:effectLst>
                  <a:outerShdw blurRad="38100" dist="38100" dir="2700000" algn="tl">
                    <a:srgbClr val="000000"/>
                  </a:outerShdw>
                </a:effectLst>
              </a:rPr>
              <a:t>Word</a:t>
            </a:r>
          </a:p>
        </p:txBody>
      </p:sp>
      <p:sp>
        <p:nvSpPr>
          <p:cNvPr id="33" name="Rectangle 32"/>
          <p:cNvSpPr/>
          <p:nvPr/>
        </p:nvSpPr>
        <p:spPr>
          <a:xfrm>
            <a:off x="5486400" y="4038600"/>
            <a:ext cx="1184275" cy="338138"/>
          </a:xfrm>
          <a:prstGeom prst="rect">
            <a:avLst/>
          </a:prstGeom>
        </p:spPr>
        <p:txBody>
          <a:bodyPr wrap="none">
            <a:spAutoFit/>
          </a:bodyPr>
          <a:lstStyle/>
          <a:p>
            <a:pPr algn="ctr">
              <a:spcBef>
                <a:spcPct val="50000"/>
              </a:spcBef>
              <a:defRPr/>
            </a:pPr>
            <a:r>
              <a:rPr lang="en-US" sz="1600" b="1" dirty="0">
                <a:solidFill>
                  <a:srgbClr val="00B0F0"/>
                </a:solidFill>
                <a:effectLst>
                  <a:outerShdw blurRad="38100" dist="38100" dir="2700000" algn="tl">
                    <a:srgbClr val="000000"/>
                  </a:outerShdw>
                </a:effectLst>
              </a:rPr>
              <a:t>Office 2007</a:t>
            </a:r>
          </a:p>
        </p:txBody>
      </p:sp>
      <p:sp>
        <p:nvSpPr>
          <p:cNvPr id="34" name="Rectangle 33"/>
          <p:cNvSpPr/>
          <p:nvPr/>
        </p:nvSpPr>
        <p:spPr>
          <a:xfrm>
            <a:off x="2362200" y="0"/>
            <a:ext cx="2590800" cy="338138"/>
          </a:xfrm>
          <a:prstGeom prst="rect">
            <a:avLst/>
          </a:prstGeom>
        </p:spPr>
        <p:txBody>
          <a:bodyPr>
            <a:spAutoFit/>
          </a:bodyPr>
          <a:lstStyle/>
          <a:p>
            <a:pPr algn="ctr">
              <a:spcBef>
                <a:spcPct val="50000"/>
              </a:spcBef>
              <a:defRPr/>
            </a:pPr>
            <a:r>
              <a:rPr lang="en-US" sz="1600" b="1" dirty="0">
                <a:effectLst>
                  <a:outerShdw blurRad="38100" dist="38100" dir="2700000" algn="tl">
                    <a:srgbClr val="000000"/>
                  </a:outerShdw>
                </a:effectLst>
              </a:rPr>
              <a:t>Document Management </a:t>
            </a:r>
          </a:p>
        </p:txBody>
      </p:sp>
      <p:sp>
        <p:nvSpPr>
          <p:cNvPr id="35" name="Rectangle 34"/>
          <p:cNvSpPr/>
          <p:nvPr/>
        </p:nvSpPr>
        <p:spPr>
          <a:xfrm>
            <a:off x="5410200" y="1524000"/>
            <a:ext cx="3733800" cy="369888"/>
          </a:xfrm>
          <a:prstGeom prst="rect">
            <a:avLst/>
          </a:prstGeom>
        </p:spPr>
        <p:txBody>
          <a:bodyPr>
            <a:spAutoFit/>
          </a:bodyPr>
          <a:lstStyle/>
          <a:p>
            <a:pPr algn="ctr">
              <a:spcBef>
                <a:spcPct val="50000"/>
              </a:spcBef>
              <a:defRPr/>
            </a:pPr>
            <a:r>
              <a:rPr lang="en-US" b="1" dirty="0">
                <a:effectLst>
                  <a:outerShdw blurRad="38100" dist="38100" dir="2700000" algn="tl">
                    <a:srgbClr val="000000"/>
                  </a:outerShdw>
                </a:effectLst>
              </a:rPr>
              <a:t>Position </a:t>
            </a:r>
            <a:r>
              <a:rPr lang="en-US" sz="1600" b="1" dirty="0">
                <a:effectLst>
                  <a:outerShdw blurRad="38100" dist="38100" dir="2700000" algn="tl">
                    <a:srgbClr val="000000"/>
                  </a:outerShdw>
                </a:effectLst>
              </a:rPr>
              <a:t>Control-Payroll-Budget</a:t>
            </a:r>
          </a:p>
        </p:txBody>
      </p:sp>
      <p:sp>
        <p:nvSpPr>
          <p:cNvPr id="36" name="Text Box 9"/>
          <p:cNvSpPr txBox="1">
            <a:spLocks noChangeArrowheads="1"/>
          </p:cNvSpPr>
          <p:nvPr/>
        </p:nvSpPr>
        <p:spPr bwMode="auto">
          <a:xfrm>
            <a:off x="4876800" y="990600"/>
            <a:ext cx="1905000" cy="276225"/>
          </a:xfrm>
          <a:prstGeom prst="rect">
            <a:avLst/>
          </a:prstGeom>
          <a:noFill/>
          <a:ln w="12700" cap="sq">
            <a:noFill/>
            <a:miter lim="800000"/>
            <a:headEnd type="none" w="sm" len="sm"/>
            <a:tailEnd type="none" w="sm" len="sm"/>
          </a:ln>
          <a:effectLst/>
        </p:spPr>
        <p:txBody>
          <a:bodyPr>
            <a:spAutoFit/>
          </a:bodyPr>
          <a:lstStyle/>
          <a:p>
            <a:pPr algn="ctr">
              <a:spcBef>
                <a:spcPct val="50000"/>
              </a:spcBef>
              <a:defRPr/>
            </a:pPr>
            <a:r>
              <a:rPr lang="en-US" sz="1200" b="1" dirty="0">
                <a:solidFill>
                  <a:srgbClr val="00B0F0"/>
                </a:solidFill>
                <a:effectLst>
                  <a:outerShdw blurRad="38100" dist="38100" dir="2700000" algn="tl">
                    <a:srgbClr val="000000"/>
                  </a:outerShdw>
                </a:effectLst>
              </a:rPr>
              <a:t>Benefits Management</a:t>
            </a:r>
          </a:p>
        </p:txBody>
      </p:sp>
      <p:sp>
        <p:nvSpPr>
          <p:cNvPr id="37" name="Rectangle 36"/>
          <p:cNvSpPr/>
          <p:nvPr/>
        </p:nvSpPr>
        <p:spPr>
          <a:xfrm>
            <a:off x="3048000" y="304800"/>
            <a:ext cx="1587500" cy="276225"/>
          </a:xfrm>
          <a:prstGeom prst="rect">
            <a:avLst/>
          </a:prstGeom>
        </p:spPr>
        <p:txBody>
          <a:bodyPr wrap="none">
            <a:spAutoFit/>
          </a:bodyPr>
          <a:lstStyle/>
          <a:p>
            <a:pPr algn="ctr">
              <a:spcBef>
                <a:spcPct val="50000"/>
              </a:spcBef>
              <a:defRPr/>
            </a:pPr>
            <a:r>
              <a:rPr lang="en-US" sz="1200" b="1" dirty="0">
                <a:solidFill>
                  <a:srgbClr val="00B0F0"/>
                </a:solidFill>
                <a:effectLst>
                  <a:outerShdw blurRad="38100" dist="38100" dir="2700000" algn="tl">
                    <a:srgbClr val="000000"/>
                  </a:outerShdw>
                </a:effectLst>
              </a:rPr>
              <a:t>Scanning/Laserfische</a:t>
            </a:r>
          </a:p>
        </p:txBody>
      </p:sp>
      <p:sp>
        <p:nvSpPr>
          <p:cNvPr id="38" name="Text Box 9"/>
          <p:cNvSpPr txBox="1">
            <a:spLocks noChangeArrowheads="1"/>
          </p:cNvSpPr>
          <p:nvPr/>
        </p:nvSpPr>
        <p:spPr bwMode="auto">
          <a:xfrm>
            <a:off x="5562600" y="636588"/>
            <a:ext cx="1227138" cy="277812"/>
          </a:xfrm>
          <a:prstGeom prst="rect">
            <a:avLst/>
          </a:prstGeom>
          <a:noFill/>
          <a:ln w="12700" cap="sq">
            <a:noFill/>
            <a:miter lim="800000"/>
            <a:headEnd type="none" w="sm" len="sm"/>
            <a:tailEnd type="none" w="sm" len="sm"/>
          </a:ln>
          <a:effectLst/>
        </p:spPr>
        <p:txBody>
          <a:bodyPr>
            <a:spAutoFit/>
          </a:bodyPr>
          <a:lstStyle/>
          <a:p>
            <a:pPr algn="ctr">
              <a:spcBef>
                <a:spcPct val="50000"/>
              </a:spcBef>
              <a:defRPr/>
            </a:pPr>
            <a:r>
              <a:rPr lang="en-US" sz="1200" b="1" dirty="0">
                <a:solidFill>
                  <a:srgbClr val="00B0F0"/>
                </a:solidFill>
                <a:effectLst>
                  <a:outerShdw blurRad="38100" dist="38100" dir="2700000" algn="tl">
                    <a:srgbClr val="000000"/>
                  </a:outerShdw>
                </a:effectLst>
              </a:rPr>
              <a:t>Sub-Finder</a:t>
            </a:r>
          </a:p>
        </p:txBody>
      </p:sp>
      <p:sp>
        <p:nvSpPr>
          <p:cNvPr id="4120" name="Text Box 11"/>
          <p:cNvSpPr txBox="1">
            <a:spLocks noChangeArrowheads="1"/>
          </p:cNvSpPr>
          <p:nvPr/>
        </p:nvSpPr>
        <p:spPr bwMode="auto">
          <a:xfrm rot="1380969">
            <a:off x="5673725" y="2222500"/>
            <a:ext cx="915988" cy="368300"/>
          </a:xfrm>
          <a:prstGeom prst="rect">
            <a:avLst/>
          </a:prstGeom>
          <a:noFill/>
          <a:ln w="12700" cap="sq">
            <a:noFill/>
            <a:miter lim="800000"/>
            <a:headEnd type="none" w="sm" len="sm"/>
            <a:tailEnd type="none" w="sm" len="sm"/>
          </a:ln>
        </p:spPr>
        <p:txBody>
          <a:bodyPr>
            <a:spAutoFit/>
          </a:bodyPr>
          <a:lstStyle/>
          <a:p>
            <a:pPr algn="ctr">
              <a:spcBef>
                <a:spcPct val="50000"/>
              </a:spcBef>
            </a:pPr>
            <a:r>
              <a:rPr lang="en-US" b="1"/>
              <a:t>QCC</a:t>
            </a:r>
          </a:p>
        </p:txBody>
      </p:sp>
      <p:sp>
        <p:nvSpPr>
          <p:cNvPr id="4121" name="Text Box 11"/>
          <p:cNvSpPr txBox="1">
            <a:spLocks noChangeArrowheads="1"/>
          </p:cNvSpPr>
          <p:nvPr/>
        </p:nvSpPr>
        <p:spPr bwMode="auto">
          <a:xfrm rot="1380969">
            <a:off x="4373563" y="4686300"/>
            <a:ext cx="1050925" cy="368300"/>
          </a:xfrm>
          <a:prstGeom prst="rect">
            <a:avLst/>
          </a:prstGeom>
          <a:noFill/>
          <a:ln w="12700" cap="sq">
            <a:noFill/>
            <a:miter lim="800000"/>
            <a:headEnd type="none" w="sm" len="sm"/>
            <a:tailEnd type="none" w="sm" len="sm"/>
          </a:ln>
        </p:spPr>
        <p:txBody>
          <a:bodyPr>
            <a:spAutoFit/>
          </a:bodyPr>
          <a:lstStyle/>
          <a:p>
            <a:pPr algn="ctr">
              <a:spcBef>
                <a:spcPct val="50000"/>
              </a:spcBef>
            </a:pPr>
            <a:r>
              <a:rPr lang="en-US" b="1"/>
              <a:t>QSS</a:t>
            </a:r>
          </a:p>
        </p:txBody>
      </p:sp>
      <p:pic>
        <p:nvPicPr>
          <p:cNvPr id="4122" name="Picture 38"/>
          <p:cNvPicPr preferRelativeResize="0">
            <a:picLocks noChangeAspect="1"/>
          </p:cNvPicPr>
          <p:nvPr/>
        </p:nvPicPr>
        <p:blipFill>
          <a:blip r:embed="rId2"/>
          <a:srcRect/>
          <a:stretch>
            <a:fillRect/>
          </a:stretch>
        </p:blipFill>
        <p:spPr bwMode="auto">
          <a:xfrm>
            <a:off x="7912100" y="15875"/>
            <a:ext cx="1231900" cy="822325"/>
          </a:xfrm>
          <a:prstGeom prst="rect">
            <a:avLst/>
          </a:prstGeom>
          <a:solidFill>
            <a:schemeClr val="bg1">
              <a:alpha val="0"/>
            </a:schemeClr>
          </a:solidFill>
          <a:ln w="9525" algn="in">
            <a:solidFill>
              <a:schemeClr val="bg1">
                <a:alpha val="0"/>
              </a:schemeClr>
            </a:solidFill>
            <a:miter lim="800000"/>
            <a:headEnd/>
            <a:tailEnd/>
          </a:ln>
        </p:spPr>
      </p:pic>
      <p:sp>
        <p:nvSpPr>
          <p:cNvPr id="39" name="TextBox 38"/>
          <p:cNvSpPr txBox="1"/>
          <p:nvPr/>
        </p:nvSpPr>
        <p:spPr>
          <a:xfrm>
            <a:off x="228600" y="5410200"/>
            <a:ext cx="3276600" cy="461665"/>
          </a:xfrm>
          <a:prstGeom prst="rect">
            <a:avLst/>
          </a:prstGeom>
          <a:noFill/>
          <a:ln w="28575" cmpd="thickThin">
            <a:solidFill>
              <a:schemeClr val="bg1"/>
            </a:solidFill>
          </a:ln>
        </p:spPr>
        <p:txBody>
          <a:bodyPr wrap="square">
            <a:spAutoFit/>
          </a:bodyPr>
          <a:lstStyle/>
          <a:p>
            <a:pPr algn="ctr">
              <a:defRPr/>
            </a:pPr>
            <a:endParaRPr lang="en-US" dirty="0">
              <a:solidFill>
                <a:srgbClr val="FFFF00"/>
              </a:solidFill>
            </a:endParaRPr>
          </a:p>
        </p:txBody>
      </p:sp>
      <p:sp>
        <p:nvSpPr>
          <p:cNvPr id="48" name="Rectangle 47"/>
          <p:cNvSpPr/>
          <p:nvPr/>
        </p:nvSpPr>
        <p:spPr>
          <a:xfrm>
            <a:off x="0" y="4724400"/>
            <a:ext cx="9144000" cy="707886"/>
          </a:xfrm>
          <a:prstGeom prst="rect">
            <a:avLst/>
          </a:prstGeom>
          <a:noFill/>
        </p:spPr>
        <p:txBody>
          <a:bodyPr>
            <a:spAutoFit/>
          </a:bodyPr>
          <a:lstStyle/>
          <a:p>
            <a:pPr algn="ctr">
              <a:defRPr/>
            </a:pPr>
            <a:r>
              <a:rPr lang="en-US" sz="4000" b="1" dirty="0">
                <a:ln w="12700">
                  <a:solidFill>
                    <a:srgbClr val="0070C0"/>
                  </a:solidFill>
                  <a:prstDash val="solid"/>
                </a:ln>
                <a:effectLst>
                  <a:outerShdw blurRad="50800" dist="38100" dir="5400000" algn="t" rotWithShape="0">
                    <a:prstClr val="black">
                      <a:alpha val="40000"/>
                    </a:prstClr>
                  </a:outerShdw>
                </a:effectLst>
              </a:rPr>
              <a:t>Integrated Resources Seminar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08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3"/>
          <p:cNvSpPr>
            <a:spLocks noGrp="1" noChangeArrowheads="1"/>
          </p:cNvSpPr>
          <p:nvPr>
            <p:ph type="body" idx="1"/>
          </p:nvPr>
        </p:nvSpPr>
        <p:spPr>
          <a:xfrm>
            <a:off x="457200" y="1828800"/>
            <a:ext cx="8229600" cy="4876800"/>
          </a:xfrm>
        </p:spPr>
        <p:txBody>
          <a:bodyPr/>
          <a:lstStyle/>
          <a:p>
            <a:pPr eaLnBrk="1" hangingPunct="1">
              <a:lnSpc>
                <a:spcPct val="90000"/>
              </a:lnSpc>
            </a:pPr>
            <a:r>
              <a:rPr lang="en-US" smtClean="0"/>
              <a:t>Absence Reasons (AR)</a:t>
            </a:r>
          </a:p>
          <a:p>
            <a:pPr eaLnBrk="1" hangingPunct="1">
              <a:lnSpc>
                <a:spcPct val="90000"/>
              </a:lnSpc>
            </a:pPr>
            <a:endParaRPr lang="en-US" smtClean="0"/>
          </a:p>
          <a:p>
            <a:pPr eaLnBrk="1" hangingPunct="1">
              <a:lnSpc>
                <a:spcPct val="90000"/>
              </a:lnSpc>
            </a:pPr>
            <a:r>
              <a:rPr lang="en-US" smtClean="0"/>
              <a:t>Leave Group (LG)</a:t>
            </a:r>
          </a:p>
          <a:p>
            <a:pPr eaLnBrk="1" hangingPunct="1">
              <a:lnSpc>
                <a:spcPct val="90000"/>
              </a:lnSpc>
            </a:pPr>
            <a:endParaRPr lang="en-US" smtClean="0"/>
          </a:p>
          <a:p>
            <a:pPr eaLnBrk="1" hangingPunct="1">
              <a:lnSpc>
                <a:spcPct val="90000"/>
              </a:lnSpc>
            </a:pPr>
            <a:r>
              <a:rPr lang="en-US" smtClean="0"/>
              <a:t>Absence Indices (AI)</a:t>
            </a:r>
          </a:p>
          <a:p>
            <a:pPr eaLnBrk="1" hangingPunct="1">
              <a:lnSpc>
                <a:spcPct val="90000"/>
              </a:lnSpc>
            </a:pPr>
            <a:endParaRPr lang="en-US" smtClean="0"/>
          </a:p>
          <a:p>
            <a:pPr eaLnBrk="1" hangingPunct="1">
              <a:lnSpc>
                <a:spcPct val="90000"/>
              </a:lnSpc>
            </a:pPr>
            <a:r>
              <a:rPr lang="en-US" smtClean="0"/>
              <a:t>Roll Codes (RO)</a:t>
            </a:r>
          </a:p>
          <a:p>
            <a:pPr eaLnBrk="1" hangingPunct="1">
              <a:lnSpc>
                <a:spcPct val="90000"/>
              </a:lnSpc>
            </a:pPr>
            <a:endParaRPr lang="en-US" smtClean="0"/>
          </a:p>
          <a:p>
            <a:pPr eaLnBrk="1" hangingPunct="1">
              <a:lnSpc>
                <a:spcPct val="90000"/>
              </a:lnSpc>
            </a:pPr>
            <a:r>
              <a:rPr lang="en-US" smtClean="0"/>
              <a:t>Accrual Rules (AC)</a:t>
            </a:r>
          </a:p>
        </p:txBody>
      </p:sp>
      <p:sp>
        <p:nvSpPr>
          <p:cNvPr id="347140" name="Rectangle 4"/>
          <p:cNvSpPr>
            <a:spLocks noGrp="1" noChangeArrowheads="1"/>
          </p:cNvSpPr>
          <p:nvPr>
            <p:ph type="title"/>
          </p:nvPr>
        </p:nvSpPr>
        <p:spPr>
          <a:xfrm>
            <a:off x="1600200" y="274638"/>
            <a:ext cx="7086600" cy="1143000"/>
          </a:xfrm>
        </p:spPr>
        <p:txBody>
          <a:bodyPr/>
          <a:lstStyle/>
          <a:p>
            <a:pPr eaLnBrk="1" hangingPunct="1">
              <a:defRPr/>
            </a:pPr>
            <a:r>
              <a:rPr lang="en-US" smtClean="0"/>
              <a:t>Step 2: Define Master Files</a:t>
            </a:r>
          </a:p>
        </p:txBody>
      </p:sp>
      <p:pic>
        <p:nvPicPr>
          <p:cNvPr id="347142" name="Picture 6" descr="j0215118"/>
          <p:cNvPicPr>
            <a:picLocks noChangeAspect="1" noChangeArrowheads="1"/>
          </p:cNvPicPr>
          <p:nvPr/>
        </p:nvPicPr>
        <p:blipFill>
          <a:blip r:embed="rId3"/>
          <a:srcRect/>
          <a:stretch>
            <a:fillRect/>
          </a:stretch>
        </p:blipFill>
        <p:spPr bwMode="auto">
          <a:xfrm>
            <a:off x="5757863" y="2743200"/>
            <a:ext cx="2414587" cy="2667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47140"/>
                                        </p:tgtEl>
                                        <p:attrNameLst>
                                          <p:attrName>style.visibility</p:attrName>
                                        </p:attrNameLst>
                                      </p:cBhvr>
                                      <p:to>
                                        <p:strVal val="visible"/>
                                      </p:to>
                                    </p:set>
                                    <p:animEffect transition="in" filter="dissolve">
                                      <p:cBhvr>
                                        <p:cTn id="7" dur="500"/>
                                        <p:tgtEl>
                                          <p:spTgt spid="347140"/>
                                        </p:tgtEl>
                                      </p:cBhvr>
                                    </p:animEffect>
                                  </p:childTnLst>
                                </p:cTn>
                              </p:par>
                            </p:childTnLst>
                          </p:cTn>
                        </p:par>
                        <p:par>
                          <p:cTn id="8" fill="hold">
                            <p:stCondLst>
                              <p:cond delay="500"/>
                            </p:stCondLst>
                            <p:childTnLst>
                              <p:par>
                                <p:cTn id="9" presetID="1" presetClass="entr" presetSubtype="0" fill="hold" grpId="0" nodeType="afterEffect">
                                  <p:stCondLst>
                                    <p:cond delay="500"/>
                                  </p:stCondLst>
                                  <p:childTnLst>
                                    <p:set>
                                      <p:cBhvr>
                                        <p:cTn id="10" dur="1" fill="hold">
                                          <p:stCondLst>
                                            <p:cond delay="0"/>
                                          </p:stCondLst>
                                        </p:cTn>
                                        <p:tgtEl>
                                          <p:spTgt spid="14338">
                                            <p:txEl>
                                              <p:pRg st="0" end="0"/>
                                            </p:txEl>
                                          </p:spTgt>
                                        </p:tgtEl>
                                        <p:attrNameLst>
                                          <p:attrName>style.visibility</p:attrName>
                                        </p:attrNameLst>
                                      </p:cBhvr>
                                      <p:to>
                                        <p:strVal val="visible"/>
                                      </p:to>
                                    </p:set>
                                  </p:childTnLst>
                                </p:cTn>
                              </p:par>
                            </p:childTnLst>
                          </p:cTn>
                        </p:par>
                        <p:par>
                          <p:cTn id="11" fill="hold">
                            <p:stCondLst>
                              <p:cond delay="1000"/>
                            </p:stCondLst>
                            <p:childTnLst>
                              <p:par>
                                <p:cTn id="12" presetID="1" presetClass="entr" presetSubtype="0" fill="hold" grpId="0" nodeType="afterEffect">
                                  <p:stCondLst>
                                    <p:cond delay="500"/>
                                  </p:stCondLst>
                                  <p:childTnLst>
                                    <p:set>
                                      <p:cBhvr>
                                        <p:cTn id="13" dur="1" fill="hold">
                                          <p:stCondLst>
                                            <p:cond delay="0"/>
                                          </p:stCondLst>
                                        </p:cTn>
                                        <p:tgtEl>
                                          <p:spTgt spid="14338">
                                            <p:txEl>
                                              <p:pRg st="2" end="2"/>
                                            </p:txEl>
                                          </p:spTgt>
                                        </p:tgtEl>
                                        <p:attrNameLst>
                                          <p:attrName>style.visibility</p:attrName>
                                        </p:attrNameLst>
                                      </p:cBhvr>
                                      <p:to>
                                        <p:strVal val="visible"/>
                                      </p:to>
                                    </p:set>
                                  </p:childTnLst>
                                </p:cTn>
                              </p:par>
                            </p:childTnLst>
                          </p:cTn>
                        </p:par>
                        <p:par>
                          <p:cTn id="14" fill="hold">
                            <p:stCondLst>
                              <p:cond delay="1500"/>
                            </p:stCondLst>
                            <p:childTnLst>
                              <p:par>
                                <p:cTn id="15" presetID="1" presetClass="entr" presetSubtype="0" fill="hold" grpId="0" nodeType="afterEffect">
                                  <p:stCondLst>
                                    <p:cond delay="500"/>
                                  </p:stCondLst>
                                  <p:childTnLst>
                                    <p:set>
                                      <p:cBhvr>
                                        <p:cTn id="16" dur="1" fill="hold">
                                          <p:stCondLst>
                                            <p:cond delay="0"/>
                                          </p:stCondLst>
                                        </p:cTn>
                                        <p:tgtEl>
                                          <p:spTgt spid="14338">
                                            <p:txEl>
                                              <p:pRg st="4" end="4"/>
                                            </p:txEl>
                                          </p:spTgt>
                                        </p:tgtEl>
                                        <p:attrNameLst>
                                          <p:attrName>style.visibility</p:attrName>
                                        </p:attrNameLst>
                                      </p:cBhvr>
                                      <p:to>
                                        <p:strVal val="visible"/>
                                      </p:to>
                                    </p:set>
                                  </p:childTnLst>
                                </p:cTn>
                              </p:par>
                            </p:childTnLst>
                          </p:cTn>
                        </p:par>
                        <p:par>
                          <p:cTn id="17" fill="hold">
                            <p:stCondLst>
                              <p:cond delay="2000"/>
                            </p:stCondLst>
                            <p:childTnLst>
                              <p:par>
                                <p:cTn id="18" presetID="1" presetClass="entr" presetSubtype="0" fill="hold" grpId="0" nodeType="afterEffect">
                                  <p:stCondLst>
                                    <p:cond delay="500"/>
                                  </p:stCondLst>
                                  <p:childTnLst>
                                    <p:set>
                                      <p:cBhvr>
                                        <p:cTn id="19" dur="1" fill="hold">
                                          <p:stCondLst>
                                            <p:cond delay="0"/>
                                          </p:stCondLst>
                                        </p:cTn>
                                        <p:tgtEl>
                                          <p:spTgt spid="14338">
                                            <p:txEl>
                                              <p:pRg st="6" end="6"/>
                                            </p:txEl>
                                          </p:spTgt>
                                        </p:tgtEl>
                                        <p:attrNameLst>
                                          <p:attrName>style.visibility</p:attrName>
                                        </p:attrNameLst>
                                      </p:cBhvr>
                                      <p:to>
                                        <p:strVal val="visible"/>
                                      </p:to>
                                    </p:set>
                                  </p:childTnLst>
                                </p:cTn>
                              </p:par>
                            </p:childTnLst>
                          </p:cTn>
                        </p:par>
                        <p:par>
                          <p:cTn id="20" fill="hold">
                            <p:stCondLst>
                              <p:cond delay="2500"/>
                            </p:stCondLst>
                            <p:childTnLst>
                              <p:par>
                                <p:cTn id="21" presetID="1" presetClass="entr" presetSubtype="0" fill="hold" grpId="0" nodeType="afterEffect">
                                  <p:stCondLst>
                                    <p:cond delay="500"/>
                                  </p:stCondLst>
                                  <p:childTnLst>
                                    <p:set>
                                      <p:cBhvr>
                                        <p:cTn id="22" dur="1" fill="hold">
                                          <p:stCondLst>
                                            <p:cond delay="0"/>
                                          </p:stCondLst>
                                        </p:cTn>
                                        <p:tgtEl>
                                          <p:spTgt spid="14338">
                                            <p:txEl>
                                              <p:pRg st="8" end="8"/>
                                            </p:txEl>
                                          </p:spTgt>
                                        </p:tgtEl>
                                        <p:attrNameLst>
                                          <p:attrName>style.visibility</p:attrName>
                                        </p:attrNameLst>
                                      </p:cBhvr>
                                      <p:to>
                                        <p:strVal val="visible"/>
                                      </p:to>
                                    </p:set>
                                  </p:childTnLst>
                                </p:cTn>
                              </p:par>
                            </p:childTnLst>
                          </p:cTn>
                        </p:par>
                        <p:par>
                          <p:cTn id="23" fill="hold">
                            <p:stCondLst>
                              <p:cond delay="3000"/>
                            </p:stCondLst>
                            <p:childTnLst>
                              <p:par>
                                <p:cTn id="24" presetID="2" presetClass="entr" presetSubtype="4" fill="hold" nodeType="afterEffect">
                                  <p:stCondLst>
                                    <p:cond delay="500"/>
                                  </p:stCondLst>
                                  <p:childTnLst>
                                    <p:set>
                                      <p:cBhvr>
                                        <p:cTn id="25" dur="1" fill="hold">
                                          <p:stCondLst>
                                            <p:cond delay="0"/>
                                          </p:stCondLst>
                                        </p:cTn>
                                        <p:tgtEl>
                                          <p:spTgt spid="347142"/>
                                        </p:tgtEl>
                                        <p:attrNameLst>
                                          <p:attrName>style.visibility</p:attrName>
                                        </p:attrNameLst>
                                      </p:cBhvr>
                                      <p:to>
                                        <p:strVal val="visible"/>
                                      </p:to>
                                    </p:set>
                                    <p:anim calcmode="lin" valueType="num">
                                      <p:cBhvr additive="base">
                                        <p:cTn id="26" dur="500" fill="hold"/>
                                        <p:tgtEl>
                                          <p:spTgt spid="347142"/>
                                        </p:tgtEl>
                                        <p:attrNameLst>
                                          <p:attrName>ppt_x</p:attrName>
                                        </p:attrNameLst>
                                      </p:cBhvr>
                                      <p:tavLst>
                                        <p:tav tm="0">
                                          <p:val>
                                            <p:strVal val="#ppt_x"/>
                                          </p:val>
                                        </p:tav>
                                        <p:tav tm="100000">
                                          <p:val>
                                            <p:strVal val="#ppt_x"/>
                                          </p:val>
                                        </p:tav>
                                      </p:tavLst>
                                    </p:anim>
                                    <p:anim calcmode="lin" valueType="num">
                                      <p:cBhvr additive="base">
                                        <p:cTn id="27" dur="500" fill="hold"/>
                                        <p:tgtEl>
                                          <p:spTgt spid="3471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build="p"/>
      <p:bldP spid="347140"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2562" name="Rectangle 2"/>
          <p:cNvSpPr>
            <a:spLocks noGrp="1" noChangeArrowheads="1"/>
          </p:cNvSpPr>
          <p:nvPr>
            <p:ph type="title"/>
          </p:nvPr>
        </p:nvSpPr>
        <p:spPr>
          <a:xfrm>
            <a:off x="1828800" y="274638"/>
            <a:ext cx="6858000" cy="1143000"/>
          </a:xfrm>
        </p:spPr>
        <p:txBody>
          <a:bodyPr/>
          <a:lstStyle/>
          <a:p>
            <a:pPr eaLnBrk="1" hangingPunct="1">
              <a:defRPr/>
            </a:pPr>
            <a:r>
              <a:rPr lang="en-US" smtClean="0"/>
              <a:t>Step 3: Assign Employees </a:t>
            </a:r>
          </a:p>
        </p:txBody>
      </p:sp>
      <p:grpSp>
        <p:nvGrpSpPr>
          <p:cNvPr id="15363" name="Group 3"/>
          <p:cNvGrpSpPr>
            <a:grpSpLocks/>
          </p:cNvGrpSpPr>
          <p:nvPr/>
        </p:nvGrpSpPr>
        <p:grpSpPr bwMode="auto">
          <a:xfrm>
            <a:off x="5667375" y="2324100"/>
            <a:ext cx="2657475" cy="3543300"/>
            <a:chOff x="3984" y="0"/>
            <a:chExt cx="1356" cy="1858"/>
          </a:xfrm>
        </p:grpSpPr>
        <p:pic>
          <p:nvPicPr>
            <p:cNvPr id="15365" name="Picture 4" descr="j0232068"/>
            <p:cNvPicPr>
              <a:picLocks noChangeAspect="1" noChangeArrowheads="1"/>
            </p:cNvPicPr>
            <p:nvPr/>
          </p:nvPicPr>
          <p:blipFill>
            <a:blip r:embed="rId3"/>
            <a:srcRect/>
            <a:stretch>
              <a:fillRect/>
            </a:stretch>
          </p:blipFill>
          <p:spPr bwMode="auto">
            <a:xfrm>
              <a:off x="4608" y="0"/>
              <a:ext cx="613" cy="1248"/>
            </a:xfrm>
            <a:prstGeom prst="rect">
              <a:avLst/>
            </a:prstGeom>
            <a:noFill/>
            <a:ln w="9525">
              <a:noFill/>
              <a:miter lim="800000"/>
              <a:headEnd/>
              <a:tailEnd/>
            </a:ln>
          </p:spPr>
        </p:pic>
        <p:pic>
          <p:nvPicPr>
            <p:cNvPr id="15366" name="Picture 5" descr="j0232524"/>
            <p:cNvPicPr>
              <a:picLocks noChangeAspect="1" noChangeArrowheads="1"/>
            </p:cNvPicPr>
            <p:nvPr/>
          </p:nvPicPr>
          <p:blipFill>
            <a:blip r:embed="rId4"/>
            <a:srcRect/>
            <a:stretch>
              <a:fillRect/>
            </a:stretch>
          </p:blipFill>
          <p:spPr bwMode="auto">
            <a:xfrm>
              <a:off x="3984" y="480"/>
              <a:ext cx="814" cy="1105"/>
            </a:xfrm>
            <a:prstGeom prst="rect">
              <a:avLst/>
            </a:prstGeom>
            <a:noFill/>
            <a:ln w="9525">
              <a:noFill/>
              <a:miter lim="800000"/>
              <a:headEnd/>
              <a:tailEnd/>
            </a:ln>
          </p:spPr>
        </p:pic>
        <p:pic>
          <p:nvPicPr>
            <p:cNvPr id="15367" name="Picture 6" descr="j0233063"/>
            <p:cNvPicPr>
              <a:picLocks noChangeAspect="1" noChangeArrowheads="1"/>
            </p:cNvPicPr>
            <p:nvPr/>
          </p:nvPicPr>
          <p:blipFill>
            <a:blip r:embed="rId5"/>
            <a:srcRect/>
            <a:stretch>
              <a:fillRect/>
            </a:stretch>
          </p:blipFill>
          <p:spPr bwMode="auto">
            <a:xfrm>
              <a:off x="4704" y="702"/>
              <a:ext cx="636" cy="1156"/>
            </a:xfrm>
            <a:prstGeom prst="rect">
              <a:avLst/>
            </a:prstGeom>
            <a:noFill/>
            <a:ln w="9525">
              <a:noFill/>
              <a:miter lim="800000"/>
              <a:headEnd/>
              <a:tailEnd/>
            </a:ln>
          </p:spPr>
        </p:pic>
      </p:grpSp>
      <p:sp>
        <p:nvSpPr>
          <p:cNvPr id="15364" name="Rectangle 7"/>
          <p:cNvSpPr>
            <a:spLocks noGrp="1" noChangeArrowheads="1"/>
          </p:cNvSpPr>
          <p:nvPr>
            <p:ph type="body" idx="1"/>
          </p:nvPr>
        </p:nvSpPr>
        <p:spPr>
          <a:xfrm>
            <a:off x="533400" y="1752600"/>
            <a:ext cx="5334000" cy="5105400"/>
          </a:xfrm>
          <a:noFill/>
        </p:spPr>
        <p:txBody>
          <a:bodyPr anchor="ctr"/>
          <a:lstStyle/>
          <a:p>
            <a:pPr eaLnBrk="1" hangingPunct="1">
              <a:lnSpc>
                <a:spcPct val="90000"/>
              </a:lnSpc>
            </a:pPr>
            <a:r>
              <a:rPr lang="en-US" sz="3600" smtClean="0"/>
              <a:t>Use Employee Maintenance screen</a:t>
            </a:r>
          </a:p>
          <a:p>
            <a:pPr lvl="1" eaLnBrk="1" hangingPunct="1">
              <a:lnSpc>
                <a:spcPct val="90000"/>
              </a:lnSpc>
            </a:pPr>
            <a:r>
              <a:rPr lang="en-US" sz="3200" smtClean="0"/>
              <a:t>Leave screen (LV)</a:t>
            </a:r>
          </a:p>
          <a:p>
            <a:pPr eaLnBrk="1" hangingPunct="1">
              <a:lnSpc>
                <a:spcPct val="90000"/>
              </a:lnSpc>
              <a:buFontTx/>
              <a:buNone/>
            </a:pPr>
            <a:endParaRPr lang="en-US" sz="3600" smtClean="0"/>
          </a:p>
          <a:p>
            <a:pPr eaLnBrk="1" hangingPunct="1">
              <a:lnSpc>
                <a:spcPct val="90000"/>
              </a:lnSpc>
            </a:pPr>
            <a:r>
              <a:rPr lang="en-US" sz="3600" smtClean="0"/>
              <a:t>Enter employees balances  </a:t>
            </a:r>
          </a:p>
          <a:p>
            <a:pPr lvl="1" eaLnBrk="1" hangingPunct="1">
              <a:lnSpc>
                <a:spcPct val="90000"/>
              </a:lnSpc>
            </a:pPr>
            <a:r>
              <a:rPr lang="en-US" sz="3200" smtClean="0"/>
              <a:t>(One time only)</a:t>
            </a:r>
          </a:p>
          <a:p>
            <a:pPr eaLnBrk="1" hangingPunct="1">
              <a:lnSpc>
                <a:spcPct val="90000"/>
              </a:lnSpc>
            </a:pPr>
            <a:endParaRPr lang="en-US" sz="36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322562"/>
                                        </p:tgtEl>
                                        <p:attrNameLst>
                                          <p:attrName>style.visibility</p:attrName>
                                        </p:attrNameLst>
                                      </p:cBhvr>
                                      <p:to>
                                        <p:strVal val="visible"/>
                                      </p:to>
                                    </p:set>
                                    <p:animEffect transition="in" filter="dissolve">
                                      <p:cBhvr>
                                        <p:cTn id="7" dur="500"/>
                                        <p:tgtEl>
                                          <p:spTgt spid="322562"/>
                                        </p:tgtEl>
                                      </p:cBhvr>
                                    </p:animEffect>
                                  </p:childTnLst>
                                </p:cTn>
                              </p:par>
                            </p:childTnLst>
                          </p:cTn>
                        </p:par>
                        <p:par>
                          <p:cTn id="8" fill="hold">
                            <p:stCondLst>
                              <p:cond delay="1000"/>
                            </p:stCondLst>
                            <p:childTnLst>
                              <p:par>
                                <p:cTn id="9" presetID="1" presetClass="entr" presetSubtype="0" fill="hold" grpId="0" nodeType="afterEffect">
                                  <p:stCondLst>
                                    <p:cond delay="500"/>
                                  </p:stCondLst>
                                  <p:childTnLst>
                                    <p:set>
                                      <p:cBhvr>
                                        <p:cTn id="10" dur="1" fill="hold">
                                          <p:stCondLst>
                                            <p:cond delay="0"/>
                                          </p:stCondLst>
                                        </p:cTn>
                                        <p:tgtEl>
                                          <p:spTgt spid="15364">
                                            <p:txEl>
                                              <p:pRg st="0" end="0"/>
                                            </p:txEl>
                                          </p:spTgt>
                                        </p:tgtEl>
                                        <p:attrNameLst>
                                          <p:attrName>style.visibility</p:attrName>
                                        </p:attrNameLst>
                                      </p:cBhvr>
                                      <p:to>
                                        <p:strVal val="visible"/>
                                      </p:to>
                                    </p:set>
                                  </p:childTnLst>
                                </p:cTn>
                              </p:par>
                            </p:childTnLst>
                          </p:cTn>
                        </p:par>
                        <p:par>
                          <p:cTn id="11" fill="hold">
                            <p:stCondLst>
                              <p:cond delay="1500"/>
                            </p:stCondLst>
                            <p:childTnLst>
                              <p:par>
                                <p:cTn id="12" presetID="1" presetClass="entr" presetSubtype="0" fill="hold" grpId="0" nodeType="afterEffect">
                                  <p:stCondLst>
                                    <p:cond delay="500"/>
                                  </p:stCondLst>
                                  <p:childTnLst>
                                    <p:set>
                                      <p:cBhvr>
                                        <p:cTn id="13" dur="1" fill="hold">
                                          <p:stCondLst>
                                            <p:cond delay="0"/>
                                          </p:stCondLst>
                                        </p:cTn>
                                        <p:tgtEl>
                                          <p:spTgt spid="15364">
                                            <p:txEl>
                                              <p:pRg st="1" end="1"/>
                                            </p:txEl>
                                          </p:spTgt>
                                        </p:tgtEl>
                                        <p:attrNameLst>
                                          <p:attrName>style.visibility</p:attrName>
                                        </p:attrNameLst>
                                      </p:cBhvr>
                                      <p:to>
                                        <p:strVal val="visible"/>
                                      </p:to>
                                    </p:set>
                                  </p:childTnLst>
                                </p:cTn>
                              </p:par>
                            </p:childTnLst>
                          </p:cTn>
                        </p:par>
                        <p:par>
                          <p:cTn id="14" fill="hold">
                            <p:stCondLst>
                              <p:cond delay="2000"/>
                            </p:stCondLst>
                            <p:childTnLst>
                              <p:par>
                                <p:cTn id="15" presetID="1" presetClass="entr" presetSubtype="0" fill="hold" grpId="0" nodeType="afterEffect">
                                  <p:stCondLst>
                                    <p:cond delay="500"/>
                                  </p:stCondLst>
                                  <p:childTnLst>
                                    <p:set>
                                      <p:cBhvr>
                                        <p:cTn id="16" dur="1" fill="hold">
                                          <p:stCondLst>
                                            <p:cond delay="0"/>
                                          </p:stCondLst>
                                        </p:cTn>
                                        <p:tgtEl>
                                          <p:spTgt spid="15364">
                                            <p:txEl>
                                              <p:pRg st="3" end="3"/>
                                            </p:txEl>
                                          </p:spTgt>
                                        </p:tgtEl>
                                        <p:attrNameLst>
                                          <p:attrName>style.visibility</p:attrName>
                                        </p:attrNameLst>
                                      </p:cBhvr>
                                      <p:to>
                                        <p:strVal val="visible"/>
                                      </p:to>
                                    </p:set>
                                  </p:childTnLst>
                                </p:cTn>
                              </p:par>
                            </p:childTnLst>
                          </p:cTn>
                        </p:par>
                        <p:par>
                          <p:cTn id="17" fill="hold">
                            <p:stCondLst>
                              <p:cond delay="2500"/>
                            </p:stCondLst>
                            <p:childTnLst>
                              <p:par>
                                <p:cTn id="18" presetID="1" presetClass="entr" presetSubtype="0" fill="hold" grpId="0" nodeType="afterEffect">
                                  <p:stCondLst>
                                    <p:cond delay="500"/>
                                  </p:stCondLst>
                                  <p:childTnLst>
                                    <p:set>
                                      <p:cBhvr>
                                        <p:cTn id="19" dur="1" fill="hold">
                                          <p:stCondLst>
                                            <p:cond delay="0"/>
                                          </p:stCondLst>
                                        </p:cTn>
                                        <p:tgtEl>
                                          <p:spTgt spid="15364">
                                            <p:txEl>
                                              <p:pRg st="4" end="4"/>
                                            </p:txEl>
                                          </p:spTgt>
                                        </p:tgtEl>
                                        <p:attrNameLst>
                                          <p:attrName>style.visibility</p:attrName>
                                        </p:attrNameLst>
                                      </p:cBhvr>
                                      <p:to>
                                        <p:strVal val="visible"/>
                                      </p:to>
                                    </p:set>
                                  </p:childTnLst>
                                </p:cTn>
                              </p:par>
                            </p:childTnLst>
                          </p:cTn>
                        </p:par>
                        <p:par>
                          <p:cTn id="20" fill="hold">
                            <p:stCondLst>
                              <p:cond delay="3000"/>
                            </p:stCondLst>
                            <p:childTnLst>
                              <p:par>
                                <p:cTn id="21" presetID="2" presetClass="entr" presetSubtype="4" fill="hold" nodeType="afterEffect">
                                  <p:stCondLst>
                                    <p:cond delay="500"/>
                                  </p:stCondLst>
                                  <p:childTnLst>
                                    <p:set>
                                      <p:cBhvr>
                                        <p:cTn id="22" dur="1" fill="hold">
                                          <p:stCondLst>
                                            <p:cond delay="0"/>
                                          </p:stCondLst>
                                        </p:cTn>
                                        <p:tgtEl>
                                          <p:spTgt spid="15363"/>
                                        </p:tgtEl>
                                        <p:attrNameLst>
                                          <p:attrName>style.visibility</p:attrName>
                                        </p:attrNameLst>
                                      </p:cBhvr>
                                      <p:to>
                                        <p:strVal val="visible"/>
                                      </p:to>
                                    </p:set>
                                    <p:anim calcmode="lin" valueType="num">
                                      <p:cBhvr additive="base">
                                        <p:cTn id="23" dur="500" fill="hold"/>
                                        <p:tgtEl>
                                          <p:spTgt spid="15363"/>
                                        </p:tgtEl>
                                        <p:attrNameLst>
                                          <p:attrName>ppt_x</p:attrName>
                                        </p:attrNameLst>
                                      </p:cBhvr>
                                      <p:tavLst>
                                        <p:tav tm="0">
                                          <p:val>
                                            <p:strVal val="#ppt_x"/>
                                          </p:val>
                                        </p:tav>
                                        <p:tav tm="100000">
                                          <p:val>
                                            <p:strVal val="#ppt_x"/>
                                          </p:val>
                                        </p:tav>
                                      </p:tavLst>
                                    </p:anim>
                                    <p:anim calcmode="lin" valueType="num">
                                      <p:cBhvr additive="base">
                                        <p:cTn id="24" dur="500" fill="hold"/>
                                        <p:tgtEl>
                                          <p:spTgt spid="153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562" grpId="0"/>
      <p:bldP spid="15364"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6934200" cy="1143000"/>
          </a:xfrm>
        </p:spPr>
        <p:txBody>
          <a:bodyPr/>
          <a:lstStyle/>
          <a:p>
            <a:r>
              <a:rPr lang="en-US" dirty="0" smtClean="0"/>
              <a:t>Absence Reasons</a:t>
            </a:r>
            <a:endParaRPr lang="en-US" dirty="0"/>
          </a:p>
        </p:txBody>
      </p:sp>
      <p:pic>
        <p:nvPicPr>
          <p:cNvPr id="7" name="Picture 6" descr="PPT1D.png"/>
          <p:cNvPicPr>
            <a:picLocks noChangeAspect="1"/>
          </p:cNvPicPr>
          <p:nvPr/>
        </p:nvPicPr>
        <p:blipFill>
          <a:blip r:embed="rId3"/>
          <a:stretch>
            <a:fillRect/>
          </a:stretch>
        </p:blipFill>
        <p:spPr>
          <a:xfrm>
            <a:off x="0" y="1676400"/>
            <a:ext cx="9144000" cy="5181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7086600" cy="1143000"/>
          </a:xfrm>
        </p:spPr>
        <p:txBody>
          <a:bodyPr/>
          <a:lstStyle/>
          <a:p>
            <a:r>
              <a:rPr lang="en-US" dirty="0" smtClean="0"/>
              <a:t>Absence Reasons Add</a:t>
            </a:r>
            <a:br>
              <a:rPr lang="en-US" dirty="0" smtClean="0"/>
            </a:br>
            <a:r>
              <a:rPr lang="en-US" dirty="0" smtClean="0"/>
              <a:t>with Pre-Load</a:t>
            </a:r>
            <a:endParaRPr lang="en-US" dirty="0"/>
          </a:p>
        </p:txBody>
      </p:sp>
      <p:pic>
        <p:nvPicPr>
          <p:cNvPr id="4" name="Picture 3" descr="PPT22.png"/>
          <p:cNvPicPr>
            <a:picLocks noChangeAspect="1"/>
          </p:cNvPicPr>
          <p:nvPr/>
        </p:nvPicPr>
        <p:blipFill>
          <a:blip r:embed="rId3"/>
          <a:stretch>
            <a:fillRect/>
          </a:stretch>
        </p:blipFill>
        <p:spPr>
          <a:xfrm>
            <a:off x="381000" y="1752600"/>
            <a:ext cx="8327772" cy="5105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6934200" cy="1143000"/>
          </a:xfrm>
        </p:spPr>
        <p:txBody>
          <a:bodyPr/>
          <a:lstStyle/>
          <a:p>
            <a:r>
              <a:rPr lang="en-US" dirty="0" smtClean="0"/>
              <a:t>Absence Reasons Add without Pre-Load</a:t>
            </a:r>
            <a:endParaRPr lang="en-US" dirty="0"/>
          </a:p>
        </p:txBody>
      </p:sp>
      <p:pic>
        <p:nvPicPr>
          <p:cNvPr id="4" name="Picture 3" descr="PPT23.png"/>
          <p:cNvPicPr>
            <a:picLocks noChangeAspect="1"/>
          </p:cNvPicPr>
          <p:nvPr/>
        </p:nvPicPr>
        <p:blipFill>
          <a:blip r:embed="rId3"/>
          <a:stretch>
            <a:fillRect/>
          </a:stretch>
        </p:blipFill>
        <p:spPr>
          <a:xfrm>
            <a:off x="381000" y="1752600"/>
            <a:ext cx="8327772" cy="505758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7162800" cy="1143000"/>
          </a:xfrm>
        </p:spPr>
        <p:txBody>
          <a:bodyPr/>
          <a:lstStyle/>
          <a:p>
            <a:r>
              <a:rPr lang="en-US" dirty="0" smtClean="0"/>
              <a:t>Absence Reasons</a:t>
            </a:r>
            <a:br>
              <a:rPr lang="en-US" dirty="0" smtClean="0"/>
            </a:br>
            <a:r>
              <a:rPr lang="en-US" dirty="0" smtClean="0"/>
              <a:t>Change Screen</a:t>
            </a:r>
            <a:endParaRPr lang="en-US" dirty="0"/>
          </a:p>
        </p:txBody>
      </p:sp>
      <p:pic>
        <p:nvPicPr>
          <p:cNvPr id="7" name="Picture 6" descr="PPT21.png"/>
          <p:cNvPicPr>
            <a:picLocks noChangeAspect="1"/>
          </p:cNvPicPr>
          <p:nvPr/>
        </p:nvPicPr>
        <p:blipFill>
          <a:blip r:embed="rId3"/>
          <a:stretch>
            <a:fillRect/>
          </a:stretch>
        </p:blipFill>
        <p:spPr>
          <a:xfrm>
            <a:off x="1066800" y="1752600"/>
            <a:ext cx="7486065" cy="5105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7239000" cy="1143000"/>
          </a:xfrm>
        </p:spPr>
        <p:txBody>
          <a:bodyPr/>
          <a:lstStyle/>
          <a:p>
            <a:r>
              <a:rPr lang="en-US" dirty="0" smtClean="0"/>
              <a:t>Leave Groups</a:t>
            </a:r>
            <a:endParaRPr lang="en-US" dirty="0"/>
          </a:p>
        </p:txBody>
      </p:sp>
      <p:pic>
        <p:nvPicPr>
          <p:cNvPr id="4" name="Picture 3" descr="PPT26.png"/>
          <p:cNvPicPr>
            <a:picLocks noChangeAspect="1"/>
          </p:cNvPicPr>
          <p:nvPr/>
        </p:nvPicPr>
        <p:blipFill>
          <a:blip r:embed="rId3"/>
          <a:stretch>
            <a:fillRect/>
          </a:stretch>
        </p:blipFill>
        <p:spPr>
          <a:xfrm>
            <a:off x="457200" y="1752600"/>
            <a:ext cx="8153400" cy="501925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7086600" cy="1143000"/>
          </a:xfrm>
        </p:spPr>
        <p:txBody>
          <a:bodyPr/>
          <a:lstStyle/>
          <a:p>
            <a:r>
              <a:rPr lang="en-US" dirty="0" smtClean="0"/>
              <a:t>Leave Group Add Screen</a:t>
            </a:r>
            <a:endParaRPr lang="en-US" dirty="0"/>
          </a:p>
        </p:txBody>
      </p:sp>
      <p:pic>
        <p:nvPicPr>
          <p:cNvPr id="4" name="Picture 3" descr="PPT28.png"/>
          <p:cNvPicPr>
            <a:picLocks noChangeAspect="1"/>
          </p:cNvPicPr>
          <p:nvPr/>
        </p:nvPicPr>
        <p:blipFill>
          <a:blip r:embed="rId3"/>
          <a:stretch>
            <a:fillRect/>
          </a:stretch>
        </p:blipFill>
        <p:spPr>
          <a:xfrm>
            <a:off x="1015474" y="1752600"/>
            <a:ext cx="7113050" cy="5105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7162800" cy="1143000"/>
          </a:xfrm>
        </p:spPr>
        <p:txBody>
          <a:bodyPr/>
          <a:lstStyle/>
          <a:p>
            <a:r>
              <a:rPr lang="en-US" dirty="0" smtClean="0"/>
              <a:t>Leave Group </a:t>
            </a:r>
            <a:br>
              <a:rPr lang="en-US" dirty="0" smtClean="0"/>
            </a:br>
            <a:r>
              <a:rPr lang="en-US" dirty="0" smtClean="0"/>
              <a:t>Change Screen</a:t>
            </a:r>
            <a:endParaRPr lang="en-US" dirty="0"/>
          </a:p>
        </p:txBody>
      </p:sp>
      <p:pic>
        <p:nvPicPr>
          <p:cNvPr id="4" name="Picture 3" descr="PPT24.png"/>
          <p:cNvPicPr>
            <a:picLocks noChangeAspect="1"/>
          </p:cNvPicPr>
          <p:nvPr/>
        </p:nvPicPr>
        <p:blipFill>
          <a:blip r:embed="rId3"/>
          <a:stretch>
            <a:fillRect/>
          </a:stretch>
        </p:blipFill>
        <p:spPr>
          <a:xfrm>
            <a:off x="1015474" y="1752600"/>
            <a:ext cx="7113050" cy="5105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6934200" cy="1143000"/>
          </a:xfrm>
        </p:spPr>
        <p:txBody>
          <a:bodyPr/>
          <a:lstStyle/>
          <a:p>
            <a:r>
              <a:rPr lang="en-US" dirty="0" smtClean="0"/>
              <a:t>Absence Indices</a:t>
            </a:r>
            <a:endParaRPr lang="en-US" dirty="0"/>
          </a:p>
        </p:txBody>
      </p:sp>
      <p:pic>
        <p:nvPicPr>
          <p:cNvPr id="4" name="Picture 3" descr="PPT2A.png"/>
          <p:cNvPicPr>
            <a:picLocks noChangeAspect="1"/>
          </p:cNvPicPr>
          <p:nvPr/>
        </p:nvPicPr>
        <p:blipFill>
          <a:blip r:embed="rId3"/>
          <a:stretch>
            <a:fillRect/>
          </a:stretch>
        </p:blipFill>
        <p:spPr>
          <a:xfrm>
            <a:off x="100570" y="1752600"/>
            <a:ext cx="8942858" cy="50716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p:txBody>
          <a:bodyPr/>
          <a:lstStyle/>
          <a:p>
            <a:pPr eaLnBrk="1" hangingPunct="1">
              <a:defRPr/>
            </a:pPr>
            <a:r>
              <a:rPr lang="en-US" smtClean="0"/>
              <a:t>Presenter Information</a:t>
            </a:r>
          </a:p>
        </p:txBody>
      </p:sp>
      <p:sp>
        <p:nvSpPr>
          <p:cNvPr id="5123" name="Rectangle 3"/>
          <p:cNvSpPr>
            <a:spLocks noGrp="1" noChangeArrowheads="1"/>
          </p:cNvSpPr>
          <p:nvPr>
            <p:ph type="body" idx="1"/>
          </p:nvPr>
        </p:nvSpPr>
        <p:spPr>
          <a:xfrm>
            <a:off x="457200" y="1905000"/>
            <a:ext cx="8229600" cy="4525963"/>
          </a:xfrm>
        </p:spPr>
        <p:txBody>
          <a:bodyPr/>
          <a:lstStyle/>
          <a:p>
            <a:pPr eaLnBrk="1" hangingPunct="1"/>
            <a:r>
              <a:rPr lang="en-US" dirty="0" smtClean="0"/>
              <a:t>Name: </a:t>
            </a:r>
            <a:r>
              <a:rPr lang="en-US" dirty="0" smtClean="0"/>
              <a:t>Allen Tang</a:t>
            </a:r>
            <a:endParaRPr lang="en-US" dirty="0" smtClean="0"/>
          </a:p>
          <a:p>
            <a:pPr eaLnBrk="1" hangingPunct="1">
              <a:buFontTx/>
              <a:buNone/>
            </a:pPr>
            <a:endParaRPr lang="en-US" dirty="0" smtClean="0"/>
          </a:p>
          <a:p>
            <a:pPr eaLnBrk="1" hangingPunct="1"/>
            <a:r>
              <a:rPr lang="en-US" dirty="0" smtClean="0"/>
              <a:t>Title: Application Support Analyst</a:t>
            </a:r>
          </a:p>
          <a:p>
            <a:pPr eaLnBrk="1" hangingPunct="1">
              <a:buFontTx/>
              <a:buNone/>
            </a:pPr>
            <a:endParaRPr lang="en-US" dirty="0" smtClean="0"/>
          </a:p>
          <a:p>
            <a:pPr eaLnBrk="1" hangingPunct="1"/>
            <a:r>
              <a:rPr lang="en-US" dirty="0" smtClean="0"/>
              <a:t>Email: </a:t>
            </a:r>
            <a:r>
              <a:rPr lang="en-US" dirty="0" smtClean="0"/>
              <a:t>allen_tang@sccoe.org</a:t>
            </a:r>
            <a:endParaRPr lang="en-US" dirty="0" smtClean="0"/>
          </a:p>
          <a:p>
            <a:pPr eaLnBrk="1" hangingPunct="1">
              <a:buFontTx/>
              <a:buNone/>
            </a:pPr>
            <a:endParaRPr lang="en-US" dirty="0" smtClean="0"/>
          </a:p>
          <a:p>
            <a:pPr eaLnBrk="1" hangingPunct="1"/>
            <a:r>
              <a:rPr lang="en-US" dirty="0" smtClean="0"/>
              <a:t>Phone: (408) 453-6748 (Help Desk)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279554"/>
                                        </p:tgtEl>
                                        <p:attrNameLst>
                                          <p:attrName>style.visibility</p:attrName>
                                        </p:attrNameLst>
                                      </p:cBhvr>
                                      <p:to>
                                        <p:strVal val="visible"/>
                                      </p:to>
                                    </p:set>
                                    <p:animEffect transition="in" filter="dissolve">
                                      <p:cBhvr>
                                        <p:cTn id="7" dur="500"/>
                                        <p:tgtEl>
                                          <p:spTgt spid="279554"/>
                                        </p:tgtEl>
                                      </p:cBhvr>
                                    </p:animEffect>
                                  </p:childTnLst>
                                </p:cTn>
                              </p:par>
                            </p:childTnLst>
                          </p:cTn>
                        </p:par>
                        <p:par>
                          <p:cTn id="8" fill="hold">
                            <p:stCondLst>
                              <p:cond delay="1000"/>
                            </p:stCondLst>
                            <p:childTnLst>
                              <p:par>
                                <p:cTn id="9" presetID="1" presetClass="entr" presetSubtype="0" fill="hold" grpId="0" nodeType="afterEffect">
                                  <p:stCondLst>
                                    <p:cond delay="500"/>
                                  </p:stCondLst>
                                  <p:childTnLst>
                                    <p:set>
                                      <p:cBhvr>
                                        <p:cTn id="10" dur="1" fill="hold">
                                          <p:stCondLst>
                                            <p:cond delay="0"/>
                                          </p:stCondLst>
                                        </p:cTn>
                                        <p:tgtEl>
                                          <p:spTgt spid="5123">
                                            <p:txEl>
                                              <p:pRg st="0" end="0"/>
                                            </p:txEl>
                                          </p:spTgt>
                                        </p:tgtEl>
                                        <p:attrNameLst>
                                          <p:attrName>style.visibility</p:attrName>
                                        </p:attrNameLst>
                                      </p:cBhvr>
                                      <p:to>
                                        <p:strVal val="visible"/>
                                      </p:to>
                                    </p:set>
                                  </p:childTnLst>
                                </p:cTn>
                              </p:par>
                            </p:childTnLst>
                          </p:cTn>
                        </p:par>
                        <p:par>
                          <p:cTn id="11" fill="hold">
                            <p:stCondLst>
                              <p:cond delay="1500"/>
                            </p:stCondLst>
                            <p:childTnLst>
                              <p:par>
                                <p:cTn id="12" presetID="1" presetClass="entr" presetSubtype="0" fill="hold" grpId="0" nodeType="afterEffect">
                                  <p:stCondLst>
                                    <p:cond delay="500"/>
                                  </p:stCondLst>
                                  <p:childTnLst>
                                    <p:set>
                                      <p:cBhvr>
                                        <p:cTn id="13" dur="1" fill="hold">
                                          <p:stCondLst>
                                            <p:cond delay="0"/>
                                          </p:stCondLst>
                                        </p:cTn>
                                        <p:tgtEl>
                                          <p:spTgt spid="5123">
                                            <p:txEl>
                                              <p:pRg st="2" end="2"/>
                                            </p:txEl>
                                          </p:spTgt>
                                        </p:tgtEl>
                                        <p:attrNameLst>
                                          <p:attrName>style.visibility</p:attrName>
                                        </p:attrNameLst>
                                      </p:cBhvr>
                                      <p:to>
                                        <p:strVal val="visible"/>
                                      </p:to>
                                    </p:set>
                                  </p:childTnLst>
                                </p:cTn>
                              </p:par>
                            </p:childTnLst>
                          </p:cTn>
                        </p:par>
                        <p:par>
                          <p:cTn id="14" fill="hold">
                            <p:stCondLst>
                              <p:cond delay="2000"/>
                            </p:stCondLst>
                            <p:childTnLst>
                              <p:par>
                                <p:cTn id="15" presetID="1" presetClass="entr" presetSubtype="0" fill="hold" grpId="0" nodeType="afterEffect">
                                  <p:stCondLst>
                                    <p:cond delay="500"/>
                                  </p:stCondLst>
                                  <p:childTnLst>
                                    <p:set>
                                      <p:cBhvr>
                                        <p:cTn id="16" dur="1" fill="hold">
                                          <p:stCondLst>
                                            <p:cond delay="0"/>
                                          </p:stCondLst>
                                        </p:cTn>
                                        <p:tgtEl>
                                          <p:spTgt spid="5123">
                                            <p:txEl>
                                              <p:pRg st="4" end="4"/>
                                            </p:txEl>
                                          </p:spTgt>
                                        </p:tgtEl>
                                        <p:attrNameLst>
                                          <p:attrName>style.visibility</p:attrName>
                                        </p:attrNameLst>
                                      </p:cBhvr>
                                      <p:to>
                                        <p:strVal val="visible"/>
                                      </p:to>
                                    </p:set>
                                  </p:childTnLst>
                                </p:cTn>
                              </p:par>
                            </p:childTnLst>
                          </p:cTn>
                        </p:par>
                        <p:par>
                          <p:cTn id="17" fill="hold">
                            <p:stCondLst>
                              <p:cond delay="2500"/>
                            </p:stCondLst>
                            <p:childTnLst>
                              <p:par>
                                <p:cTn id="18" presetID="1" presetClass="entr" presetSubtype="0" fill="hold" grpId="0" nodeType="afterEffect">
                                  <p:stCondLst>
                                    <p:cond delay="500"/>
                                  </p:stCondLst>
                                  <p:childTnLst>
                                    <p:set>
                                      <p:cBhvr>
                                        <p:cTn id="19" dur="1" fill="hold">
                                          <p:stCondLst>
                                            <p:cond delay="0"/>
                                          </p:stCondLst>
                                        </p:cTn>
                                        <p:tgtEl>
                                          <p:spTgt spid="512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554" grpId="0"/>
      <p:bldP spid="5123"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6934200" cy="1143000"/>
          </a:xfrm>
        </p:spPr>
        <p:txBody>
          <a:bodyPr/>
          <a:lstStyle/>
          <a:p>
            <a:r>
              <a:rPr lang="en-US" dirty="0" smtClean="0"/>
              <a:t>Absence Indices Add Screen</a:t>
            </a:r>
            <a:endParaRPr lang="en-US" dirty="0"/>
          </a:p>
        </p:txBody>
      </p:sp>
      <p:pic>
        <p:nvPicPr>
          <p:cNvPr id="4" name="Picture 3" descr="PPT2C.png"/>
          <p:cNvPicPr>
            <a:picLocks noChangeAspect="1"/>
          </p:cNvPicPr>
          <p:nvPr/>
        </p:nvPicPr>
        <p:blipFill>
          <a:blip r:embed="rId3"/>
          <a:stretch>
            <a:fillRect/>
          </a:stretch>
        </p:blipFill>
        <p:spPr>
          <a:xfrm>
            <a:off x="1072000" y="1752600"/>
            <a:ext cx="7000000" cy="5029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6858000" cy="1143000"/>
          </a:xfrm>
        </p:spPr>
        <p:txBody>
          <a:bodyPr/>
          <a:lstStyle/>
          <a:p>
            <a:r>
              <a:rPr lang="en-US" dirty="0" smtClean="0"/>
              <a:t>Absence Indices </a:t>
            </a:r>
            <a:br>
              <a:rPr lang="en-US" dirty="0" smtClean="0"/>
            </a:br>
            <a:r>
              <a:rPr lang="en-US" dirty="0" smtClean="0"/>
              <a:t>Change Screen</a:t>
            </a:r>
            <a:endParaRPr lang="en-US" dirty="0"/>
          </a:p>
        </p:txBody>
      </p:sp>
      <p:pic>
        <p:nvPicPr>
          <p:cNvPr id="4" name="Picture 3" descr="PPT2D.png"/>
          <p:cNvPicPr>
            <a:picLocks noChangeAspect="1"/>
          </p:cNvPicPr>
          <p:nvPr/>
        </p:nvPicPr>
        <p:blipFill>
          <a:blip r:embed="rId3"/>
          <a:stretch>
            <a:fillRect/>
          </a:stretch>
        </p:blipFill>
        <p:spPr>
          <a:xfrm>
            <a:off x="1072000" y="1752600"/>
            <a:ext cx="7000000" cy="5029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6934200" cy="1143000"/>
          </a:xfrm>
        </p:spPr>
        <p:txBody>
          <a:bodyPr/>
          <a:lstStyle/>
          <a:p>
            <a:r>
              <a:rPr lang="en-US" dirty="0" smtClean="0"/>
              <a:t>Absence FTE Codes</a:t>
            </a:r>
            <a:endParaRPr lang="en-US" dirty="0"/>
          </a:p>
        </p:txBody>
      </p:sp>
      <p:pic>
        <p:nvPicPr>
          <p:cNvPr id="4" name="Picture 3" descr="PPT2E.png"/>
          <p:cNvPicPr>
            <a:picLocks noChangeAspect="1"/>
          </p:cNvPicPr>
          <p:nvPr/>
        </p:nvPicPr>
        <p:blipFill>
          <a:blip r:embed="rId3"/>
          <a:stretch>
            <a:fillRect/>
          </a:stretch>
        </p:blipFill>
        <p:spPr>
          <a:xfrm>
            <a:off x="100570" y="1752600"/>
            <a:ext cx="8942858" cy="50716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7010400" cy="1143000"/>
          </a:xfrm>
        </p:spPr>
        <p:txBody>
          <a:bodyPr/>
          <a:lstStyle/>
          <a:p>
            <a:r>
              <a:rPr lang="en-US" dirty="0" smtClean="0"/>
              <a:t>Absence FTE Code </a:t>
            </a:r>
            <a:br>
              <a:rPr lang="en-US" dirty="0" smtClean="0"/>
            </a:br>
            <a:r>
              <a:rPr lang="en-US" dirty="0" smtClean="0"/>
              <a:t>Add Screen</a:t>
            </a:r>
            <a:endParaRPr lang="en-US" dirty="0"/>
          </a:p>
        </p:txBody>
      </p:sp>
      <p:pic>
        <p:nvPicPr>
          <p:cNvPr id="4" name="Picture 3" descr="PPT30.png"/>
          <p:cNvPicPr>
            <a:picLocks noChangeAspect="1"/>
          </p:cNvPicPr>
          <p:nvPr/>
        </p:nvPicPr>
        <p:blipFill>
          <a:blip r:embed="rId3"/>
          <a:stretch>
            <a:fillRect/>
          </a:stretch>
        </p:blipFill>
        <p:spPr>
          <a:xfrm>
            <a:off x="1524000" y="1752600"/>
            <a:ext cx="5866667" cy="5105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6858000" cy="1143000"/>
          </a:xfrm>
        </p:spPr>
        <p:txBody>
          <a:bodyPr/>
          <a:lstStyle/>
          <a:p>
            <a:r>
              <a:rPr lang="en-US" dirty="0" smtClean="0"/>
              <a:t>Absence FTE Code Change Screen</a:t>
            </a:r>
            <a:endParaRPr lang="en-US" dirty="0"/>
          </a:p>
        </p:txBody>
      </p:sp>
      <p:pic>
        <p:nvPicPr>
          <p:cNvPr id="4" name="Picture 3" descr="PPT31.png"/>
          <p:cNvPicPr>
            <a:picLocks noChangeAspect="1"/>
          </p:cNvPicPr>
          <p:nvPr/>
        </p:nvPicPr>
        <p:blipFill>
          <a:blip r:embed="rId3"/>
          <a:stretch>
            <a:fillRect/>
          </a:stretch>
        </p:blipFill>
        <p:spPr>
          <a:xfrm>
            <a:off x="1638666" y="1752600"/>
            <a:ext cx="5866667" cy="501930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6934200" cy="1143000"/>
          </a:xfrm>
        </p:spPr>
        <p:txBody>
          <a:bodyPr/>
          <a:lstStyle/>
          <a:p>
            <a:r>
              <a:rPr lang="en-US" dirty="0" smtClean="0"/>
              <a:t>Roll Codes</a:t>
            </a:r>
            <a:endParaRPr lang="en-US" dirty="0"/>
          </a:p>
        </p:txBody>
      </p:sp>
      <p:pic>
        <p:nvPicPr>
          <p:cNvPr id="6" name="Picture 5" descr="PPT89.png"/>
          <p:cNvPicPr>
            <a:picLocks noChangeAspect="1"/>
          </p:cNvPicPr>
          <p:nvPr/>
        </p:nvPicPr>
        <p:blipFill>
          <a:blip r:embed="rId3"/>
          <a:stretch>
            <a:fillRect/>
          </a:stretch>
        </p:blipFill>
        <p:spPr>
          <a:xfrm>
            <a:off x="100570" y="1752600"/>
            <a:ext cx="8942858" cy="50716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6858000" cy="1143000"/>
          </a:xfrm>
        </p:spPr>
        <p:txBody>
          <a:bodyPr/>
          <a:lstStyle/>
          <a:p>
            <a:r>
              <a:rPr lang="en-US" dirty="0" smtClean="0"/>
              <a:t>Roll Codes Add </a:t>
            </a:r>
            <a:br>
              <a:rPr lang="en-US" dirty="0" smtClean="0"/>
            </a:br>
            <a:r>
              <a:rPr lang="en-US" dirty="0" smtClean="0"/>
              <a:t>without Pre-Load</a:t>
            </a:r>
            <a:endParaRPr lang="en-US" dirty="0"/>
          </a:p>
        </p:txBody>
      </p:sp>
      <p:pic>
        <p:nvPicPr>
          <p:cNvPr id="4" name="Picture 3" descr="PPT8B.png"/>
          <p:cNvPicPr>
            <a:picLocks noChangeAspect="1"/>
          </p:cNvPicPr>
          <p:nvPr/>
        </p:nvPicPr>
        <p:blipFill>
          <a:blip r:embed="rId3"/>
          <a:stretch>
            <a:fillRect/>
          </a:stretch>
        </p:blipFill>
        <p:spPr>
          <a:xfrm>
            <a:off x="838201" y="1752600"/>
            <a:ext cx="7467600" cy="51053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7010400" cy="1143000"/>
          </a:xfrm>
        </p:spPr>
        <p:txBody>
          <a:bodyPr/>
          <a:lstStyle/>
          <a:p>
            <a:r>
              <a:rPr lang="en-US" dirty="0" smtClean="0"/>
              <a:t>Roll Codes Add </a:t>
            </a:r>
            <a:br>
              <a:rPr lang="en-US" dirty="0" smtClean="0"/>
            </a:br>
            <a:r>
              <a:rPr lang="en-US" dirty="0" smtClean="0"/>
              <a:t>with Pre-Load</a:t>
            </a:r>
            <a:endParaRPr lang="en-US" dirty="0"/>
          </a:p>
        </p:txBody>
      </p:sp>
      <p:pic>
        <p:nvPicPr>
          <p:cNvPr id="4" name="Picture 3" descr="PPT8C.png"/>
          <p:cNvPicPr>
            <a:picLocks noChangeAspect="1"/>
          </p:cNvPicPr>
          <p:nvPr/>
        </p:nvPicPr>
        <p:blipFill>
          <a:blip r:embed="rId3"/>
          <a:stretch>
            <a:fillRect/>
          </a:stretch>
        </p:blipFill>
        <p:spPr>
          <a:xfrm>
            <a:off x="838200" y="1776618"/>
            <a:ext cx="7619999" cy="508138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7010400" cy="1143000"/>
          </a:xfrm>
        </p:spPr>
        <p:txBody>
          <a:bodyPr/>
          <a:lstStyle/>
          <a:p>
            <a:r>
              <a:rPr lang="en-US" dirty="0" smtClean="0"/>
              <a:t>Roll Codes Change Screen</a:t>
            </a:r>
            <a:endParaRPr lang="en-US" dirty="0"/>
          </a:p>
        </p:txBody>
      </p:sp>
      <p:pic>
        <p:nvPicPr>
          <p:cNvPr id="4" name="Picture 3" descr="PPT8D.png"/>
          <p:cNvPicPr>
            <a:picLocks noChangeAspect="1"/>
          </p:cNvPicPr>
          <p:nvPr/>
        </p:nvPicPr>
        <p:blipFill>
          <a:blip r:embed="rId3"/>
          <a:stretch>
            <a:fillRect/>
          </a:stretch>
        </p:blipFill>
        <p:spPr>
          <a:xfrm>
            <a:off x="914401" y="1776618"/>
            <a:ext cx="7391399" cy="508138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6934200" cy="1143000"/>
          </a:xfrm>
        </p:spPr>
        <p:txBody>
          <a:bodyPr/>
          <a:lstStyle/>
          <a:p>
            <a:r>
              <a:rPr lang="en-US" dirty="0" smtClean="0"/>
              <a:t>Accrual Rules</a:t>
            </a:r>
            <a:endParaRPr lang="en-US" dirty="0"/>
          </a:p>
        </p:txBody>
      </p:sp>
      <p:pic>
        <p:nvPicPr>
          <p:cNvPr id="4" name="Picture 3" descr="PPT8E.png"/>
          <p:cNvPicPr>
            <a:picLocks noChangeAspect="1"/>
          </p:cNvPicPr>
          <p:nvPr/>
        </p:nvPicPr>
        <p:blipFill>
          <a:blip r:embed="rId3"/>
          <a:stretch>
            <a:fillRect/>
          </a:stretch>
        </p:blipFill>
        <p:spPr>
          <a:xfrm>
            <a:off x="100570" y="1752600"/>
            <a:ext cx="8942858" cy="50716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12325" name="Picture 5" descr="MCj03700120000[1]"/>
          <p:cNvPicPr>
            <a:picLocks noChangeAspect="1" noChangeArrowheads="1"/>
          </p:cNvPicPr>
          <p:nvPr/>
        </p:nvPicPr>
        <p:blipFill>
          <a:blip r:embed="rId3"/>
          <a:srcRect/>
          <a:stretch>
            <a:fillRect/>
          </a:stretch>
        </p:blipFill>
        <p:spPr bwMode="auto">
          <a:xfrm>
            <a:off x="6781800" y="4648200"/>
            <a:ext cx="2362200" cy="2115458"/>
          </a:xfrm>
          <a:prstGeom prst="rect">
            <a:avLst/>
          </a:prstGeom>
          <a:noFill/>
          <a:ln w="9525">
            <a:noFill/>
            <a:miter lim="800000"/>
            <a:headEnd/>
            <a:tailEnd/>
          </a:ln>
        </p:spPr>
      </p:pic>
      <p:sp>
        <p:nvSpPr>
          <p:cNvPr id="312322" name="Rectangle 2"/>
          <p:cNvSpPr>
            <a:spLocks noGrp="1" noChangeArrowheads="1"/>
          </p:cNvSpPr>
          <p:nvPr>
            <p:ph type="title"/>
          </p:nvPr>
        </p:nvSpPr>
        <p:spPr/>
        <p:txBody>
          <a:bodyPr/>
          <a:lstStyle/>
          <a:p>
            <a:pPr eaLnBrk="1" hangingPunct="1">
              <a:defRPr/>
            </a:pPr>
            <a:r>
              <a:rPr lang="en-US" smtClean="0"/>
              <a:t>Goal of this Seminar</a:t>
            </a:r>
          </a:p>
        </p:txBody>
      </p:sp>
      <p:sp>
        <p:nvSpPr>
          <p:cNvPr id="6147" name="Rectangle 3"/>
          <p:cNvSpPr>
            <a:spLocks noGrp="1" noChangeArrowheads="1"/>
          </p:cNvSpPr>
          <p:nvPr>
            <p:ph type="body" idx="1"/>
          </p:nvPr>
        </p:nvSpPr>
        <p:spPr>
          <a:xfrm>
            <a:off x="0" y="1798638"/>
            <a:ext cx="9144000" cy="5059362"/>
          </a:xfrm>
        </p:spPr>
        <p:txBody>
          <a:bodyPr/>
          <a:lstStyle/>
          <a:p>
            <a:pPr eaLnBrk="1" hangingPunct="1"/>
            <a:r>
              <a:rPr lang="en-US" dirty="0" smtClean="0"/>
              <a:t>Introduce a new method of managing employee’s absences in QSS</a:t>
            </a:r>
          </a:p>
          <a:p>
            <a:pPr eaLnBrk="1" hangingPunct="1"/>
            <a:r>
              <a:rPr lang="en-US" dirty="0" smtClean="0"/>
              <a:t>Discuss the benefits of an integrated Absence Tracking System</a:t>
            </a:r>
          </a:p>
          <a:p>
            <a:pPr eaLnBrk="1" hangingPunct="1"/>
            <a:r>
              <a:rPr lang="en-US" dirty="0" smtClean="0"/>
              <a:t>Discuss Absence Tracking Terminology</a:t>
            </a:r>
          </a:p>
          <a:p>
            <a:pPr eaLnBrk="1" hangingPunct="1"/>
            <a:r>
              <a:rPr lang="en-US" dirty="0" smtClean="0"/>
              <a:t>Discuss implementation steps</a:t>
            </a:r>
          </a:p>
          <a:p>
            <a:pPr eaLnBrk="1" hangingPunct="1"/>
            <a:r>
              <a:rPr lang="en-US" dirty="0" smtClean="0"/>
              <a:t>Demonstrate  search &amp; reporting capabilities</a:t>
            </a:r>
          </a:p>
          <a:p>
            <a:pPr eaLnBrk="1" hangingPunct="1"/>
            <a:endParaRPr lang="en-US" dirty="0" smtClean="0"/>
          </a:p>
          <a:p>
            <a:pPr eaLnBrk="1" hangingPunct="1">
              <a:buFontTx/>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12322"/>
                                        </p:tgtEl>
                                        <p:attrNameLst>
                                          <p:attrName>style.visibility</p:attrName>
                                        </p:attrNameLst>
                                      </p:cBhvr>
                                      <p:to>
                                        <p:strVal val="visible"/>
                                      </p:to>
                                    </p:set>
                                    <p:animEffect transition="in" filter="dissolve">
                                      <p:cBhvr>
                                        <p:cTn id="7" dur="500"/>
                                        <p:tgtEl>
                                          <p:spTgt spid="312322"/>
                                        </p:tgtEl>
                                      </p:cBhvr>
                                    </p:animEffect>
                                  </p:childTnLst>
                                </p:cTn>
                              </p:par>
                            </p:childTnLst>
                          </p:cTn>
                        </p:par>
                        <p:par>
                          <p:cTn id="8" fill="hold">
                            <p:stCondLst>
                              <p:cond delay="500"/>
                            </p:stCondLst>
                            <p:childTnLst>
                              <p:par>
                                <p:cTn id="9" presetID="1" presetClass="entr" presetSubtype="0" fill="hold" grpId="0" nodeType="afterEffect">
                                  <p:stCondLst>
                                    <p:cond delay="500"/>
                                  </p:stCondLst>
                                  <p:childTnLst>
                                    <p:set>
                                      <p:cBhvr>
                                        <p:cTn id="10" dur="1" fill="hold">
                                          <p:stCondLst>
                                            <p:cond delay="0"/>
                                          </p:stCondLst>
                                        </p:cTn>
                                        <p:tgtEl>
                                          <p:spTgt spid="6147">
                                            <p:txEl>
                                              <p:pRg st="0" end="0"/>
                                            </p:txEl>
                                          </p:spTgt>
                                        </p:tgtEl>
                                        <p:attrNameLst>
                                          <p:attrName>style.visibility</p:attrName>
                                        </p:attrNameLst>
                                      </p:cBhvr>
                                      <p:to>
                                        <p:strVal val="visible"/>
                                      </p:to>
                                    </p:set>
                                  </p:childTnLst>
                                </p:cTn>
                              </p:par>
                            </p:childTnLst>
                          </p:cTn>
                        </p:par>
                        <p:par>
                          <p:cTn id="11" fill="hold">
                            <p:stCondLst>
                              <p:cond delay="1000"/>
                            </p:stCondLst>
                            <p:childTnLst>
                              <p:par>
                                <p:cTn id="12" presetID="1" presetClass="entr" presetSubtype="0" fill="hold" grpId="0" nodeType="afterEffect">
                                  <p:stCondLst>
                                    <p:cond delay="500"/>
                                  </p:stCondLst>
                                  <p:childTnLst>
                                    <p:set>
                                      <p:cBhvr>
                                        <p:cTn id="13" dur="1" fill="hold">
                                          <p:stCondLst>
                                            <p:cond delay="0"/>
                                          </p:stCondLst>
                                        </p:cTn>
                                        <p:tgtEl>
                                          <p:spTgt spid="6147">
                                            <p:txEl>
                                              <p:pRg st="1" end="1"/>
                                            </p:txEl>
                                          </p:spTgt>
                                        </p:tgtEl>
                                        <p:attrNameLst>
                                          <p:attrName>style.visibility</p:attrName>
                                        </p:attrNameLst>
                                      </p:cBhvr>
                                      <p:to>
                                        <p:strVal val="visible"/>
                                      </p:to>
                                    </p:set>
                                  </p:childTnLst>
                                </p:cTn>
                              </p:par>
                            </p:childTnLst>
                          </p:cTn>
                        </p:par>
                        <p:par>
                          <p:cTn id="14" fill="hold">
                            <p:stCondLst>
                              <p:cond delay="1500"/>
                            </p:stCondLst>
                            <p:childTnLst>
                              <p:par>
                                <p:cTn id="15" presetID="1" presetClass="entr" presetSubtype="0" fill="hold" grpId="0" nodeType="afterEffect">
                                  <p:stCondLst>
                                    <p:cond delay="500"/>
                                  </p:stCondLst>
                                  <p:childTnLst>
                                    <p:set>
                                      <p:cBhvr>
                                        <p:cTn id="16" dur="1" fill="hold">
                                          <p:stCondLst>
                                            <p:cond delay="0"/>
                                          </p:stCondLst>
                                        </p:cTn>
                                        <p:tgtEl>
                                          <p:spTgt spid="6147">
                                            <p:txEl>
                                              <p:pRg st="2" end="2"/>
                                            </p:txEl>
                                          </p:spTgt>
                                        </p:tgtEl>
                                        <p:attrNameLst>
                                          <p:attrName>style.visibility</p:attrName>
                                        </p:attrNameLst>
                                      </p:cBhvr>
                                      <p:to>
                                        <p:strVal val="visible"/>
                                      </p:to>
                                    </p:set>
                                  </p:childTnLst>
                                </p:cTn>
                              </p:par>
                            </p:childTnLst>
                          </p:cTn>
                        </p:par>
                        <p:par>
                          <p:cTn id="17" fill="hold">
                            <p:stCondLst>
                              <p:cond delay="2000"/>
                            </p:stCondLst>
                            <p:childTnLst>
                              <p:par>
                                <p:cTn id="18" presetID="1" presetClass="entr" presetSubtype="0" fill="hold" grpId="0" nodeType="afterEffect">
                                  <p:stCondLst>
                                    <p:cond delay="500"/>
                                  </p:stCondLst>
                                  <p:childTnLst>
                                    <p:set>
                                      <p:cBhvr>
                                        <p:cTn id="19" dur="1" fill="hold">
                                          <p:stCondLst>
                                            <p:cond delay="0"/>
                                          </p:stCondLst>
                                        </p:cTn>
                                        <p:tgtEl>
                                          <p:spTgt spid="6147">
                                            <p:txEl>
                                              <p:pRg st="3" end="3"/>
                                            </p:txEl>
                                          </p:spTgt>
                                        </p:tgtEl>
                                        <p:attrNameLst>
                                          <p:attrName>style.visibility</p:attrName>
                                        </p:attrNameLst>
                                      </p:cBhvr>
                                      <p:to>
                                        <p:strVal val="visible"/>
                                      </p:to>
                                    </p:set>
                                  </p:childTnLst>
                                </p:cTn>
                              </p:par>
                            </p:childTnLst>
                          </p:cTn>
                        </p:par>
                        <p:par>
                          <p:cTn id="20" fill="hold">
                            <p:stCondLst>
                              <p:cond delay="2500"/>
                            </p:stCondLst>
                            <p:childTnLst>
                              <p:par>
                                <p:cTn id="21" presetID="1" presetClass="entr" presetSubtype="0" fill="hold" grpId="0" nodeType="afterEffect">
                                  <p:stCondLst>
                                    <p:cond delay="500"/>
                                  </p:stCondLst>
                                  <p:childTnLst>
                                    <p:set>
                                      <p:cBhvr>
                                        <p:cTn id="22" dur="1" fill="hold">
                                          <p:stCondLst>
                                            <p:cond delay="0"/>
                                          </p:stCondLst>
                                        </p:cTn>
                                        <p:tgtEl>
                                          <p:spTgt spid="6147">
                                            <p:txEl>
                                              <p:pRg st="4" end="4"/>
                                            </p:txEl>
                                          </p:spTgt>
                                        </p:tgtEl>
                                        <p:attrNameLst>
                                          <p:attrName>style.visibility</p:attrName>
                                        </p:attrNameLst>
                                      </p:cBhvr>
                                      <p:to>
                                        <p:strVal val="visible"/>
                                      </p:to>
                                    </p:set>
                                  </p:childTnLst>
                                </p:cTn>
                              </p:par>
                            </p:childTnLst>
                          </p:cTn>
                        </p:par>
                        <p:par>
                          <p:cTn id="23" fill="hold">
                            <p:stCondLst>
                              <p:cond delay="3000"/>
                            </p:stCondLst>
                            <p:childTnLst>
                              <p:par>
                                <p:cTn id="24" presetID="51" presetClass="entr" presetSubtype="0" fill="hold" nodeType="afterEffect">
                                  <p:stCondLst>
                                    <p:cond delay="500"/>
                                  </p:stCondLst>
                                  <p:childTnLst>
                                    <p:set>
                                      <p:cBhvr>
                                        <p:cTn id="25" dur="1" fill="hold">
                                          <p:stCondLst>
                                            <p:cond delay="0"/>
                                          </p:stCondLst>
                                        </p:cTn>
                                        <p:tgtEl>
                                          <p:spTgt spid="312325"/>
                                        </p:tgtEl>
                                        <p:attrNameLst>
                                          <p:attrName>style.visibility</p:attrName>
                                        </p:attrNameLst>
                                      </p:cBhvr>
                                      <p:to>
                                        <p:strVal val="visible"/>
                                      </p:to>
                                    </p:set>
                                    <p:animEffect transition="in" filter="fade">
                                      <p:cBhvr>
                                        <p:cTn id="26" dur="770" decel="100000"/>
                                        <p:tgtEl>
                                          <p:spTgt spid="312325"/>
                                        </p:tgtEl>
                                      </p:cBhvr>
                                    </p:animEffect>
                                    <p:animScale>
                                      <p:cBhvr>
                                        <p:cTn id="27" dur="770" decel="100000"/>
                                        <p:tgtEl>
                                          <p:spTgt spid="312325"/>
                                        </p:tgtEl>
                                      </p:cBhvr>
                                      <p:from x="10000" y="10000"/>
                                      <p:to x="200000" y="450000"/>
                                    </p:animScale>
                                    <p:animScale>
                                      <p:cBhvr>
                                        <p:cTn id="28" dur="1230" accel="100000" fill="hold">
                                          <p:stCondLst>
                                            <p:cond delay="770"/>
                                          </p:stCondLst>
                                        </p:cTn>
                                        <p:tgtEl>
                                          <p:spTgt spid="312325"/>
                                        </p:tgtEl>
                                      </p:cBhvr>
                                      <p:from x="200000" y="450000"/>
                                      <p:to x="100000" y="100000"/>
                                    </p:animScale>
                                    <p:set>
                                      <p:cBhvr>
                                        <p:cTn id="29" dur="770" fill="hold"/>
                                        <p:tgtEl>
                                          <p:spTgt spid="312325"/>
                                        </p:tgtEl>
                                        <p:attrNameLst>
                                          <p:attrName>ppt_x</p:attrName>
                                        </p:attrNameLst>
                                      </p:cBhvr>
                                      <p:to>
                                        <p:strVal val="(0.5)"/>
                                      </p:to>
                                    </p:set>
                                    <p:anim from="(0.5)" to="(#ppt_x)" calcmode="lin" valueType="num">
                                      <p:cBhvr>
                                        <p:cTn id="30" dur="1230" accel="100000" fill="hold">
                                          <p:stCondLst>
                                            <p:cond delay="770"/>
                                          </p:stCondLst>
                                        </p:cTn>
                                        <p:tgtEl>
                                          <p:spTgt spid="312325"/>
                                        </p:tgtEl>
                                        <p:attrNameLst>
                                          <p:attrName>ppt_x</p:attrName>
                                        </p:attrNameLst>
                                      </p:cBhvr>
                                    </p:anim>
                                    <p:set>
                                      <p:cBhvr>
                                        <p:cTn id="31" dur="770" fill="hold"/>
                                        <p:tgtEl>
                                          <p:spTgt spid="312325"/>
                                        </p:tgtEl>
                                        <p:attrNameLst>
                                          <p:attrName>ppt_y</p:attrName>
                                        </p:attrNameLst>
                                      </p:cBhvr>
                                      <p:to>
                                        <p:strVal val="(#ppt_y+0.4)"/>
                                      </p:to>
                                    </p:set>
                                    <p:anim from="(#ppt_y+0.4)" to="(#ppt_y)" calcmode="lin" valueType="num">
                                      <p:cBhvr>
                                        <p:cTn id="32" dur="1230" accel="100000" fill="hold">
                                          <p:stCondLst>
                                            <p:cond delay="770"/>
                                          </p:stCondLst>
                                        </p:cTn>
                                        <p:tgtEl>
                                          <p:spTgt spid="31232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2322" grpId="0"/>
      <p:bldP spid="6147"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6934200" cy="1143000"/>
          </a:xfrm>
        </p:spPr>
        <p:txBody>
          <a:bodyPr/>
          <a:lstStyle/>
          <a:p>
            <a:r>
              <a:rPr lang="en-US" dirty="0" smtClean="0"/>
              <a:t>Accrual Rules Add Screen</a:t>
            </a:r>
            <a:endParaRPr lang="en-US" dirty="0"/>
          </a:p>
        </p:txBody>
      </p:sp>
      <p:pic>
        <p:nvPicPr>
          <p:cNvPr id="4" name="Picture 3" descr="PPT91.png"/>
          <p:cNvPicPr>
            <a:picLocks noChangeAspect="1"/>
          </p:cNvPicPr>
          <p:nvPr/>
        </p:nvPicPr>
        <p:blipFill>
          <a:blip r:embed="rId3"/>
          <a:stretch>
            <a:fillRect/>
          </a:stretch>
        </p:blipFill>
        <p:spPr>
          <a:xfrm>
            <a:off x="947057" y="1752600"/>
            <a:ext cx="7249885" cy="5105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6934200" cy="1143000"/>
          </a:xfrm>
        </p:spPr>
        <p:txBody>
          <a:bodyPr/>
          <a:lstStyle/>
          <a:p>
            <a:r>
              <a:rPr lang="en-US" dirty="0" smtClean="0"/>
              <a:t>Accrual Rules</a:t>
            </a:r>
            <a:br>
              <a:rPr lang="en-US" dirty="0" smtClean="0"/>
            </a:br>
            <a:r>
              <a:rPr lang="en-US" dirty="0" smtClean="0"/>
              <a:t>Change Screen</a:t>
            </a:r>
            <a:endParaRPr lang="en-US" dirty="0"/>
          </a:p>
        </p:txBody>
      </p:sp>
      <p:pic>
        <p:nvPicPr>
          <p:cNvPr id="4" name="Picture 3" descr="PPT92.png"/>
          <p:cNvPicPr>
            <a:picLocks noChangeAspect="1"/>
          </p:cNvPicPr>
          <p:nvPr/>
        </p:nvPicPr>
        <p:blipFill>
          <a:blip r:embed="rId3"/>
          <a:stretch>
            <a:fillRect/>
          </a:stretch>
        </p:blipFill>
        <p:spPr>
          <a:xfrm>
            <a:off x="947057" y="1752600"/>
            <a:ext cx="7249885" cy="5105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6934200" cy="1143000"/>
          </a:xfrm>
        </p:spPr>
        <p:txBody>
          <a:bodyPr/>
          <a:lstStyle/>
          <a:p>
            <a:r>
              <a:rPr lang="en-US" dirty="0" smtClean="0"/>
              <a:t>Accrual Schedules</a:t>
            </a:r>
            <a:endParaRPr lang="en-US" dirty="0"/>
          </a:p>
        </p:txBody>
      </p:sp>
      <p:pic>
        <p:nvPicPr>
          <p:cNvPr id="4" name="Picture 3" descr="PPT93.png"/>
          <p:cNvPicPr>
            <a:picLocks noChangeAspect="1"/>
          </p:cNvPicPr>
          <p:nvPr/>
        </p:nvPicPr>
        <p:blipFill>
          <a:blip r:embed="rId3"/>
          <a:stretch>
            <a:fillRect/>
          </a:stretch>
        </p:blipFill>
        <p:spPr>
          <a:xfrm>
            <a:off x="100570" y="1752600"/>
            <a:ext cx="8942858" cy="50716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6934200" cy="1143000"/>
          </a:xfrm>
        </p:spPr>
        <p:txBody>
          <a:bodyPr/>
          <a:lstStyle/>
          <a:p>
            <a:r>
              <a:rPr lang="en-US" dirty="0" smtClean="0"/>
              <a:t>Accrual Schedules </a:t>
            </a:r>
            <a:br>
              <a:rPr lang="en-US" dirty="0" smtClean="0"/>
            </a:br>
            <a:r>
              <a:rPr lang="en-US" dirty="0" smtClean="0"/>
              <a:t>Add Screen</a:t>
            </a:r>
            <a:endParaRPr lang="en-US" dirty="0"/>
          </a:p>
        </p:txBody>
      </p:sp>
      <p:pic>
        <p:nvPicPr>
          <p:cNvPr id="5" name="Picture 4" descr="PPT97.png"/>
          <p:cNvPicPr>
            <a:picLocks noChangeAspect="1"/>
          </p:cNvPicPr>
          <p:nvPr/>
        </p:nvPicPr>
        <p:blipFill>
          <a:blip r:embed="rId2"/>
          <a:stretch>
            <a:fillRect/>
          </a:stretch>
        </p:blipFill>
        <p:spPr>
          <a:xfrm>
            <a:off x="986285" y="1752600"/>
            <a:ext cx="7171429" cy="5105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6934200" cy="1143000"/>
          </a:xfrm>
        </p:spPr>
        <p:txBody>
          <a:bodyPr/>
          <a:lstStyle/>
          <a:p>
            <a:r>
              <a:rPr lang="en-US" dirty="0" smtClean="0"/>
              <a:t>Accrual Schedules</a:t>
            </a:r>
            <a:br>
              <a:rPr lang="en-US" dirty="0" smtClean="0"/>
            </a:br>
            <a:r>
              <a:rPr lang="en-US" dirty="0" smtClean="0"/>
              <a:t>Change Screen</a:t>
            </a:r>
            <a:endParaRPr lang="en-US" dirty="0"/>
          </a:p>
        </p:txBody>
      </p:sp>
      <p:pic>
        <p:nvPicPr>
          <p:cNvPr id="4" name="Picture 3" descr="PPT98.png"/>
          <p:cNvPicPr>
            <a:picLocks noChangeAspect="1"/>
          </p:cNvPicPr>
          <p:nvPr/>
        </p:nvPicPr>
        <p:blipFill>
          <a:blip r:embed="rId2"/>
          <a:stretch>
            <a:fillRect/>
          </a:stretch>
        </p:blipFill>
        <p:spPr>
          <a:xfrm>
            <a:off x="986285" y="1752600"/>
            <a:ext cx="7171429" cy="49859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9186" name="Rectangle 2"/>
          <p:cNvSpPr>
            <a:spLocks noGrp="1" noChangeArrowheads="1"/>
          </p:cNvSpPr>
          <p:nvPr>
            <p:ph type="title"/>
          </p:nvPr>
        </p:nvSpPr>
        <p:spPr>
          <a:xfrm>
            <a:off x="1447800" y="274638"/>
            <a:ext cx="7239000" cy="1143000"/>
          </a:xfrm>
        </p:spPr>
        <p:txBody>
          <a:bodyPr/>
          <a:lstStyle/>
          <a:p>
            <a:pPr eaLnBrk="1" hangingPunct="1">
              <a:defRPr/>
            </a:pPr>
            <a:r>
              <a:rPr lang="en-US" smtClean="0"/>
              <a:t>Viewing the Whole Picture</a:t>
            </a:r>
          </a:p>
        </p:txBody>
      </p:sp>
      <p:pic>
        <p:nvPicPr>
          <p:cNvPr id="349191" name="Picture 7" descr="so00767_"/>
          <p:cNvPicPr>
            <a:picLocks noChangeAspect="1" noChangeArrowheads="1"/>
          </p:cNvPicPr>
          <p:nvPr/>
        </p:nvPicPr>
        <p:blipFill>
          <a:blip r:embed="rId3"/>
          <a:srcRect/>
          <a:stretch>
            <a:fillRect/>
          </a:stretch>
        </p:blipFill>
        <p:spPr bwMode="auto">
          <a:xfrm>
            <a:off x="2590800" y="2286000"/>
            <a:ext cx="4041775" cy="411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49186"/>
                                        </p:tgtEl>
                                        <p:attrNameLst>
                                          <p:attrName>style.visibility</p:attrName>
                                        </p:attrNameLst>
                                      </p:cBhvr>
                                      <p:to>
                                        <p:strVal val="visible"/>
                                      </p:to>
                                    </p:set>
                                    <p:animEffect transition="in" filter="dissolve">
                                      <p:cBhvr>
                                        <p:cTn id="7" dur="500"/>
                                        <p:tgtEl>
                                          <p:spTgt spid="349186"/>
                                        </p:tgtEl>
                                      </p:cBhvr>
                                    </p:animEffect>
                                  </p:childTnLst>
                                </p:cTn>
                              </p:par>
                            </p:childTnLst>
                          </p:cTn>
                        </p:par>
                        <p:par>
                          <p:cTn id="8" fill="hold">
                            <p:stCondLst>
                              <p:cond delay="500"/>
                            </p:stCondLst>
                            <p:childTnLst>
                              <p:par>
                                <p:cTn id="9" presetID="51" presetClass="entr" presetSubtype="0" fill="hold" nodeType="afterEffect">
                                  <p:stCondLst>
                                    <p:cond delay="500"/>
                                  </p:stCondLst>
                                  <p:childTnLst>
                                    <p:set>
                                      <p:cBhvr>
                                        <p:cTn id="10" dur="1" fill="hold">
                                          <p:stCondLst>
                                            <p:cond delay="0"/>
                                          </p:stCondLst>
                                        </p:cTn>
                                        <p:tgtEl>
                                          <p:spTgt spid="349191"/>
                                        </p:tgtEl>
                                        <p:attrNameLst>
                                          <p:attrName>style.visibility</p:attrName>
                                        </p:attrNameLst>
                                      </p:cBhvr>
                                      <p:to>
                                        <p:strVal val="visible"/>
                                      </p:to>
                                    </p:set>
                                    <p:animEffect transition="in" filter="fade">
                                      <p:cBhvr>
                                        <p:cTn id="11" dur="770" decel="100000"/>
                                        <p:tgtEl>
                                          <p:spTgt spid="349191"/>
                                        </p:tgtEl>
                                      </p:cBhvr>
                                    </p:animEffect>
                                    <p:animScale>
                                      <p:cBhvr>
                                        <p:cTn id="12" dur="770" decel="100000"/>
                                        <p:tgtEl>
                                          <p:spTgt spid="349191"/>
                                        </p:tgtEl>
                                      </p:cBhvr>
                                      <p:from x="10000" y="10000"/>
                                      <p:to x="200000" y="450000"/>
                                    </p:animScale>
                                    <p:animScale>
                                      <p:cBhvr>
                                        <p:cTn id="13" dur="1230" accel="100000" fill="hold">
                                          <p:stCondLst>
                                            <p:cond delay="770"/>
                                          </p:stCondLst>
                                        </p:cTn>
                                        <p:tgtEl>
                                          <p:spTgt spid="349191"/>
                                        </p:tgtEl>
                                      </p:cBhvr>
                                      <p:from x="200000" y="450000"/>
                                      <p:to x="100000" y="100000"/>
                                    </p:animScale>
                                    <p:set>
                                      <p:cBhvr>
                                        <p:cTn id="14" dur="770" fill="hold"/>
                                        <p:tgtEl>
                                          <p:spTgt spid="349191"/>
                                        </p:tgtEl>
                                        <p:attrNameLst>
                                          <p:attrName>ppt_x</p:attrName>
                                        </p:attrNameLst>
                                      </p:cBhvr>
                                      <p:to>
                                        <p:strVal val="(0.5)"/>
                                      </p:to>
                                    </p:set>
                                    <p:anim from="(0.5)" to="(#ppt_x)" calcmode="lin" valueType="num">
                                      <p:cBhvr>
                                        <p:cTn id="15" dur="1230" accel="100000" fill="hold">
                                          <p:stCondLst>
                                            <p:cond delay="770"/>
                                          </p:stCondLst>
                                        </p:cTn>
                                        <p:tgtEl>
                                          <p:spTgt spid="349191"/>
                                        </p:tgtEl>
                                        <p:attrNameLst>
                                          <p:attrName>ppt_x</p:attrName>
                                        </p:attrNameLst>
                                      </p:cBhvr>
                                    </p:anim>
                                    <p:set>
                                      <p:cBhvr>
                                        <p:cTn id="16" dur="770" fill="hold"/>
                                        <p:tgtEl>
                                          <p:spTgt spid="349191"/>
                                        </p:tgtEl>
                                        <p:attrNameLst>
                                          <p:attrName>ppt_y</p:attrName>
                                        </p:attrNameLst>
                                      </p:cBhvr>
                                      <p:to>
                                        <p:strVal val="(#ppt_y+0.4)"/>
                                      </p:to>
                                    </p:set>
                                    <p:anim from="(#ppt_y+0.4)" to="(#ppt_y)" calcmode="lin" valueType="num">
                                      <p:cBhvr>
                                        <p:cTn id="17" dur="1230" accel="100000" fill="hold">
                                          <p:stCondLst>
                                            <p:cond delay="770"/>
                                          </p:stCondLst>
                                        </p:cTn>
                                        <p:tgtEl>
                                          <p:spTgt spid="349191"/>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186" grpId="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7239000" cy="1143000"/>
          </a:xfrm>
        </p:spPr>
        <p:txBody>
          <a:bodyPr/>
          <a:lstStyle/>
          <a:p>
            <a:r>
              <a:rPr lang="en-US" dirty="0" smtClean="0"/>
              <a:t>QCC Absence Tracking Screen</a:t>
            </a:r>
            <a:endParaRPr lang="en-US" dirty="0"/>
          </a:p>
        </p:txBody>
      </p:sp>
      <p:pic>
        <p:nvPicPr>
          <p:cNvPr id="4" name="Picture 3" descr="PPT18.png"/>
          <p:cNvPicPr>
            <a:picLocks noChangeAspect="1"/>
          </p:cNvPicPr>
          <p:nvPr/>
        </p:nvPicPr>
        <p:blipFill>
          <a:blip r:embed="rId3"/>
          <a:stretch>
            <a:fillRect/>
          </a:stretch>
        </p:blipFill>
        <p:spPr>
          <a:xfrm>
            <a:off x="228600" y="1752600"/>
            <a:ext cx="8686800" cy="5105400"/>
          </a:xfrm>
          <a:prstGeom prst="rect">
            <a:avLst/>
          </a:prstGeom>
        </p:spPr>
      </p:pic>
      <p:sp>
        <p:nvSpPr>
          <p:cNvPr id="5" name="Rounded Rectangle 4"/>
          <p:cNvSpPr/>
          <p:nvPr/>
        </p:nvSpPr>
        <p:spPr bwMode="auto">
          <a:xfrm>
            <a:off x="990600" y="2438400"/>
            <a:ext cx="1752600" cy="685800"/>
          </a:xfrm>
          <a:prstGeom prst="roundRect">
            <a:avLst/>
          </a:prstGeom>
          <a:noFill/>
          <a:ln w="38100" cap="sq"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6934200" cy="1143000"/>
          </a:xfrm>
        </p:spPr>
        <p:txBody>
          <a:bodyPr/>
          <a:lstStyle/>
          <a:p>
            <a:r>
              <a:rPr lang="en-US" dirty="0" smtClean="0"/>
              <a:t>Absence Tracking </a:t>
            </a:r>
            <a:br>
              <a:rPr lang="en-US" dirty="0" smtClean="0"/>
            </a:br>
            <a:r>
              <a:rPr lang="en-US" dirty="0" smtClean="0"/>
              <a:t>Add Screen</a:t>
            </a:r>
            <a:endParaRPr lang="en-US" dirty="0"/>
          </a:p>
        </p:txBody>
      </p:sp>
      <p:pic>
        <p:nvPicPr>
          <p:cNvPr id="4" name="Picture 3" descr="PPT34.png"/>
          <p:cNvPicPr>
            <a:picLocks noChangeAspect="1"/>
          </p:cNvPicPr>
          <p:nvPr/>
        </p:nvPicPr>
        <p:blipFill>
          <a:blip r:embed="rId3"/>
          <a:stretch>
            <a:fillRect/>
          </a:stretch>
        </p:blipFill>
        <p:spPr>
          <a:xfrm>
            <a:off x="1119618" y="1752600"/>
            <a:ext cx="6904762" cy="500497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6934200" cy="1143000"/>
          </a:xfrm>
        </p:spPr>
        <p:txBody>
          <a:bodyPr/>
          <a:lstStyle/>
          <a:p>
            <a:r>
              <a:rPr lang="en-US" dirty="0" smtClean="0"/>
              <a:t>Absence Tracking </a:t>
            </a:r>
            <a:br>
              <a:rPr lang="en-US" dirty="0" smtClean="0"/>
            </a:br>
            <a:r>
              <a:rPr lang="en-US" dirty="0" smtClean="0"/>
              <a:t>Change Screen</a:t>
            </a:r>
            <a:endParaRPr lang="en-US" dirty="0"/>
          </a:p>
        </p:txBody>
      </p:sp>
      <p:pic>
        <p:nvPicPr>
          <p:cNvPr id="4" name="Picture 3" descr="PPT32.png"/>
          <p:cNvPicPr>
            <a:picLocks noChangeAspect="1"/>
          </p:cNvPicPr>
          <p:nvPr/>
        </p:nvPicPr>
        <p:blipFill>
          <a:blip r:embed="rId3"/>
          <a:stretch>
            <a:fillRect/>
          </a:stretch>
        </p:blipFill>
        <p:spPr>
          <a:xfrm>
            <a:off x="1829142" y="1752600"/>
            <a:ext cx="5485715" cy="5105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6934200" cy="1143000"/>
          </a:xfrm>
        </p:spPr>
        <p:txBody>
          <a:bodyPr/>
          <a:lstStyle/>
          <a:p>
            <a:r>
              <a:rPr lang="en-US" dirty="0" smtClean="0"/>
              <a:t>Import Screen</a:t>
            </a:r>
            <a:endParaRPr lang="en-US" dirty="0"/>
          </a:p>
        </p:txBody>
      </p:sp>
      <p:pic>
        <p:nvPicPr>
          <p:cNvPr id="4" name="Picture 3" descr="PPT36.png"/>
          <p:cNvPicPr>
            <a:picLocks noChangeAspect="1"/>
          </p:cNvPicPr>
          <p:nvPr/>
        </p:nvPicPr>
        <p:blipFill>
          <a:blip r:embed="rId3"/>
          <a:stretch>
            <a:fillRect/>
          </a:stretch>
        </p:blipFill>
        <p:spPr>
          <a:xfrm>
            <a:off x="838200" y="1752600"/>
            <a:ext cx="7552381" cy="5105400"/>
          </a:xfrm>
          <a:prstGeom prst="rect">
            <a:avLst/>
          </a:prstGeom>
        </p:spPr>
      </p:pic>
      <p:sp>
        <p:nvSpPr>
          <p:cNvPr id="5" name="Rounded Rectangle 4"/>
          <p:cNvSpPr/>
          <p:nvPr/>
        </p:nvSpPr>
        <p:spPr bwMode="auto">
          <a:xfrm>
            <a:off x="1447800" y="2133600"/>
            <a:ext cx="304800" cy="304800"/>
          </a:xfrm>
          <a:prstGeom prst="roundRect">
            <a:avLst/>
          </a:prstGeom>
          <a:noFill/>
          <a:ln w="38100" cap="sq"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p:txBody>
          <a:bodyPr/>
          <a:lstStyle/>
          <a:p>
            <a:pPr eaLnBrk="1" hangingPunct="1">
              <a:defRPr/>
            </a:pPr>
            <a:r>
              <a:rPr lang="en-US" smtClean="0"/>
              <a:t>Benefits</a:t>
            </a:r>
          </a:p>
        </p:txBody>
      </p:sp>
      <p:sp>
        <p:nvSpPr>
          <p:cNvPr id="350211" name="Rectangle 3"/>
          <p:cNvSpPr>
            <a:spLocks noGrp="1" noChangeArrowheads="1"/>
          </p:cNvSpPr>
          <p:nvPr>
            <p:ph type="body" idx="1"/>
          </p:nvPr>
        </p:nvSpPr>
        <p:spPr>
          <a:xfrm>
            <a:off x="457200" y="1905000"/>
            <a:ext cx="8229600" cy="4419600"/>
          </a:xfrm>
        </p:spPr>
        <p:txBody>
          <a:bodyPr/>
          <a:lstStyle/>
          <a:p>
            <a:pPr eaLnBrk="1" hangingPunct="1">
              <a:lnSpc>
                <a:spcPct val="80000"/>
              </a:lnSpc>
            </a:pPr>
            <a:r>
              <a:rPr lang="en-US" sz="2800" smtClean="0"/>
              <a:t>Integration!  </a:t>
            </a:r>
          </a:p>
          <a:p>
            <a:pPr eaLnBrk="1" hangingPunct="1">
              <a:lnSpc>
                <a:spcPct val="80000"/>
              </a:lnSpc>
            </a:pPr>
            <a:endParaRPr lang="en-US" sz="2800" smtClean="0"/>
          </a:p>
          <a:p>
            <a:pPr eaLnBrk="1" hangingPunct="1">
              <a:lnSpc>
                <a:spcPct val="80000"/>
              </a:lnSpc>
            </a:pPr>
            <a:r>
              <a:rPr lang="en-US" sz="2800" smtClean="0"/>
              <a:t>Reports, Report, Reports!</a:t>
            </a:r>
          </a:p>
          <a:p>
            <a:pPr lvl="1" eaLnBrk="1" hangingPunct="1">
              <a:lnSpc>
                <a:spcPct val="80000"/>
              </a:lnSpc>
            </a:pPr>
            <a:r>
              <a:rPr lang="en-US" smtClean="0"/>
              <a:t>By Absence Reason</a:t>
            </a:r>
          </a:p>
          <a:p>
            <a:pPr lvl="1" eaLnBrk="1" hangingPunct="1">
              <a:lnSpc>
                <a:spcPct val="80000"/>
              </a:lnSpc>
            </a:pPr>
            <a:r>
              <a:rPr lang="en-US" smtClean="0"/>
              <a:t>By employee</a:t>
            </a:r>
          </a:p>
          <a:p>
            <a:pPr lvl="1" eaLnBrk="1" hangingPunct="1">
              <a:lnSpc>
                <a:spcPct val="80000"/>
              </a:lnSpc>
            </a:pPr>
            <a:r>
              <a:rPr lang="en-US" smtClean="0"/>
              <a:t>By work location</a:t>
            </a:r>
          </a:p>
          <a:p>
            <a:pPr lvl="1" eaLnBrk="1" hangingPunct="1">
              <a:lnSpc>
                <a:spcPct val="80000"/>
              </a:lnSpc>
            </a:pPr>
            <a:r>
              <a:rPr lang="en-US" smtClean="0"/>
              <a:t>Pattern of leave taken</a:t>
            </a:r>
          </a:p>
          <a:p>
            <a:pPr lvl="1" eaLnBrk="1" hangingPunct="1">
              <a:lnSpc>
                <a:spcPct val="80000"/>
              </a:lnSpc>
            </a:pPr>
            <a:r>
              <a:rPr lang="en-US" smtClean="0"/>
              <a:t>Dollar amount of liability of unused leave</a:t>
            </a:r>
            <a:endParaRPr lang="en-US" sz="2400" smtClean="0"/>
          </a:p>
          <a:p>
            <a:pPr eaLnBrk="1" hangingPunct="1">
              <a:lnSpc>
                <a:spcPct val="80000"/>
              </a:lnSpc>
            </a:pPr>
            <a:endParaRPr lang="en-US" sz="2800" smtClean="0"/>
          </a:p>
          <a:p>
            <a:pPr eaLnBrk="1" hangingPunct="1">
              <a:lnSpc>
                <a:spcPct val="80000"/>
              </a:lnSpc>
            </a:pPr>
            <a:r>
              <a:rPr lang="en-US" sz="2800" smtClean="0"/>
              <a:t>Ease of Use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50210"/>
                                        </p:tgtEl>
                                        <p:attrNameLst>
                                          <p:attrName>style.visibility</p:attrName>
                                        </p:attrNameLst>
                                      </p:cBhvr>
                                      <p:to>
                                        <p:strVal val="visible"/>
                                      </p:to>
                                    </p:set>
                                    <p:animEffect transition="in" filter="dissolve">
                                      <p:cBhvr>
                                        <p:cTn id="7" dur="500"/>
                                        <p:tgtEl>
                                          <p:spTgt spid="350210"/>
                                        </p:tgtEl>
                                      </p:cBhvr>
                                    </p:animEffect>
                                  </p:childTnLst>
                                </p:cTn>
                              </p:par>
                            </p:childTnLst>
                          </p:cTn>
                        </p:par>
                        <p:par>
                          <p:cTn id="8" fill="hold">
                            <p:stCondLst>
                              <p:cond delay="500"/>
                            </p:stCondLst>
                            <p:childTnLst>
                              <p:par>
                                <p:cTn id="9" presetID="1" presetClass="entr" presetSubtype="0" fill="hold" grpId="0" nodeType="afterEffect">
                                  <p:stCondLst>
                                    <p:cond delay="500"/>
                                  </p:stCondLst>
                                  <p:childTnLst>
                                    <p:set>
                                      <p:cBhvr>
                                        <p:cTn id="10" dur="1" fill="hold">
                                          <p:stCondLst>
                                            <p:cond delay="0"/>
                                          </p:stCondLst>
                                        </p:cTn>
                                        <p:tgtEl>
                                          <p:spTgt spid="350211">
                                            <p:txEl>
                                              <p:pRg st="0" end="0"/>
                                            </p:txEl>
                                          </p:spTgt>
                                        </p:tgtEl>
                                        <p:attrNameLst>
                                          <p:attrName>style.visibility</p:attrName>
                                        </p:attrNameLst>
                                      </p:cBhvr>
                                      <p:to>
                                        <p:strVal val="visible"/>
                                      </p:to>
                                    </p:set>
                                  </p:childTnLst>
                                </p:cTn>
                              </p:par>
                            </p:childTnLst>
                          </p:cTn>
                        </p:par>
                        <p:par>
                          <p:cTn id="11" fill="hold">
                            <p:stCondLst>
                              <p:cond delay="1000"/>
                            </p:stCondLst>
                            <p:childTnLst>
                              <p:par>
                                <p:cTn id="12" presetID="1" presetClass="entr" presetSubtype="0" fill="hold" grpId="0" nodeType="afterEffect">
                                  <p:stCondLst>
                                    <p:cond delay="500"/>
                                  </p:stCondLst>
                                  <p:childTnLst>
                                    <p:set>
                                      <p:cBhvr>
                                        <p:cTn id="13" dur="1" fill="hold">
                                          <p:stCondLst>
                                            <p:cond delay="0"/>
                                          </p:stCondLst>
                                        </p:cTn>
                                        <p:tgtEl>
                                          <p:spTgt spid="350211">
                                            <p:txEl>
                                              <p:pRg st="2" end="2"/>
                                            </p:txEl>
                                          </p:spTgt>
                                        </p:tgtEl>
                                        <p:attrNameLst>
                                          <p:attrName>style.visibility</p:attrName>
                                        </p:attrNameLst>
                                      </p:cBhvr>
                                      <p:to>
                                        <p:strVal val="visible"/>
                                      </p:to>
                                    </p:set>
                                  </p:childTnLst>
                                </p:cTn>
                              </p:par>
                            </p:childTnLst>
                          </p:cTn>
                        </p:par>
                        <p:par>
                          <p:cTn id="14" fill="hold">
                            <p:stCondLst>
                              <p:cond delay="1500"/>
                            </p:stCondLst>
                            <p:childTnLst>
                              <p:par>
                                <p:cTn id="15" presetID="1" presetClass="entr" presetSubtype="0" fill="hold" grpId="0" nodeType="afterEffect">
                                  <p:stCondLst>
                                    <p:cond delay="500"/>
                                  </p:stCondLst>
                                  <p:childTnLst>
                                    <p:set>
                                      <p:cBhvr>
                                        <p:cTn id="16" dur="1" fill="hold">
                                          <p:stCondLst>
                                            <p:cond delay="0"/>
                                          </p:stCondLst>
                                        </p:cTn>
                                        <p:tgtEl>
                                          <p:spTgt spid="350211">
                                            <p:txEl>
                                              <p:pRg st="3" end="3"/>
                                            </p:txEl>
                                          </p:spTgt>
                                        </p:tgtEl>
                                        <p:attrNameLst>
                                          <p:attrName>style.visibility</p:attrName>
                                        </p:attrNameLst>
                                      </p:cBhvr>
                                      <p:to>
                                        <p:strVal val="visible"/>
                                      </p:to>
                                    </p:set>
                                  </p:childTnLst>
                                </p:cTn>
                              </p:par>
                            </p:childTnLst>
                          </p:cTn>
                        </p:par>
                        <p:par>
                          <p:cTn id="17" fill="hold">
                            <p:stCondLst>
                              <p:cond delay="2000"/>
                            </p:stCondLst>
                            <p:childTnLst>
                              <p:par>
                                <p:cTn id="18" presetID="1" presetClass="entr" presetSubtype="0" fill="hold" grpId="0" nodeType="afterEffect">
                                  <p:stCondLst>
                                    <p:cond delay="500"/>
                                  </p:stCondLst>
                                  <p:childTnLst>
                                    <p:set>
                                      <p:cBhvr>
                                        <p:cTn id="19" dur="1" fill="hold">
                                          <p:stCondLst>
                                            <p:cond delay="0"/>
                                          </p:stCondLst>
                                        </p:cTn>
                                        <p:tgtEl>
                                          <p:spTgt spid="350211">
                                            <p:txEl>
                                              <p:pRg st="4" end="4"/>
                                            </p:txEl>
                                          </p:spTgt>
                                        </p:tgtEl>
                                        <p:attrNameLst>
                                          <p:attrName>style.visibility</p:attrName>
                                        </p:attrNameLst>
                                      </p:cBhvr>
                                      <p:to>
                                        <p:strVal val="visible"/>
                                      </p:to>
                                    </p:set>
                                  </p:childTnLst>
                                </p:cTn>
                              </p:par>
                            </p:childTnLst>
                          </p:cTn>
                        </p:par>
                        <p:par>
                          <p:cTn id="20" fill="hold">
                            <p:stCondLst>
                              <p:cond delay="2500"/>
                            </p:stCondLst>
                            <p:childTnLst>
                              <p:par>
                                <p:cTn id="21" presetID="1" presetClass="entr" presetSubtype="0" fill="hold" grpId="0" nodeType="afterEffect">
                                  <p:stCondLst>
                                    <p:cond delay="500"/>
                                  </p:stCondLst>
                                  <p:childTnLst>
                                    <p:set>
                                      <p:cBhvr>
                                        <p:cTn id="22" dur="1" fill="hold">
                                          <p:stCondLst>
                                            <p:cond delay="0"/>
                                          </p:stCondLst>
                                        </p:cTn>
                                        <p:tgtEl>
                                          <p:spTgt spid="350211">
                                            <p:txEl>
                                              <p:pRg st="5" end="5"/>
                                            </p:txEl>
                                          </p:spTgt>
                                        </p:tgtEl>
                                        <p:attrNameLst>
                                          <p:attrName>style.visibility</p:attrName>
                                        </p:attrNameLst>
                                      </p:cBhvr>
                                      <p:to>
                                        <p:strVal val="visible"/>
                                      </p:to>
                                    </p:set>
                                  </p:childTnLst>
                                </p:cTn>
                              </p:par>
                            </p:childTnLst>
                          </p:cTn>
                        </p:par>
                        <p:par>
                          <p:cTn id="23" fill="hold">
                            <p:stCondLst>
                              <p:cond delay="3000"/>
                            </p:stCondLst>
                            <p:childTnLst>
                              <p:par>
                                <p:cTn id="24" presetID="1" presetClass="entr" presetSubtype="0" fill="hold" grpId="0" nodeType="afterEffect">
                                  <p:stCondLst>
                                    <p:cond delay="500"/>
                                  </p:stCondLst>
                                  <p:childTnLst>
                                    <p:set>
                                      <p:cBhvr>
                                        <p:cTn id="25" dur="1" fill="hold">
                                          <p:stCondLst>
                                            <p:cond delay="0"/>
                                          </p:stCondLst>
                                        </p:cTn>
                                        <p:tgtEl>
                                          <p:spTgt spid="350211">
                                            <p:txEl>
                                              <p:pRg st="6" end="6"/>
                                            </p:txEl>
                                          </p:spTgt>
                                        </p:tgtEl>
                                        <p:attrNameLst>
                                          <p:attrName>style.visibility</p:attrName>
                                        </p:attrNameLst>
                                      </p:cBhvr>
                                      <p:to>
                                        <p:strVal val="visible"/>
                                      </p:to>
                                    </p:set>
                                  </p:childTnLst>
                                </p:cTn>
                              </p:par>
                            </p:childTnLst>
                          </p:cTn>
                        </p:par>
                        <p:par>
                          <p:cTn id="26" fill="hold">
                            <p:stCondLst>
                              <p:cond delay="3500"/>
                            </p:stCondLst>
                            <p:childTnLst>
                              <p:par>
                                <p:cTn id="27" presetID="1" presetClass="entr" presetSubtype="0" fill="hold" grpId="0" nodeType="afterEffect">
                                  <p:stCondLst>
                                    <p:cond delay="500"/>
                                  </p:stCondLst>
                                  <p:childTnLst>
                                    <p:set>
                                      <p:cBhvr>
                                        <p:cTn id="28" dur="1" fill="hold">
                                          <p:stCondLst>
                                            <p:cond delay="0"/>
                                          </p:stCondLst>
                                        </p:cTn>
                                        <p:tgtEl>
                                          <p:spTgt spid="350211">
                                            <p:txEl>
                                              <p:pRg st="7" end="7"/>
                                            </p:txEl>
                                          </p:spTgt>
                                        </p:tgtEl>
                                        <p:attrNameLst>
                                          <p:attrName>style.visibility</p:attrName>
                                        </p:attrNameLst>
                                      </p:cBhvr>
                                      <p:to>
                                        <p:strVal val="visible"/>
                                      </p:to>
                                    </p:set>
                                  </p:childTnLst>
                                </p:cTn>
                              </p:par>
                            </p:childTnLst>
                          </p:cTn>
                        </p:par>
                        <p:par>
                          <p:cTn id="29" fill="hold">
                            <p:stCondLst>
                              <p:cond delay="4000"/>
                            </p:stCondLst>
                            <p:childTnLst>
                              <p:par>
                                <p:cTn id="30" presetID="1" presetClass="entr" presetSubtype="0" fill="hold" grpId="0" nodeType="afterEffect">
                                  <p:stCondLst>
                                    <p:cond delay="500"/>
                                  </p:stCondLst>
                                  <p:childTnLst>
                                    <p:set>
                                      <p:cBhvr>
                                        <p:cTn id="31" dur="1" fill="hold">
                                          <p:stCondLst>
                                            <p:cond delay="0"/>
                                          </p:stCondLst>
                                        </p:cTn>
                                        <p:tgtEl>
                                          <p:spTgt spid="35021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210" grpId="0"/>
      <p:bldP spid="350211" grpId="0" build="p"/>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7010400" cy="1143000"/>
          </a:xfrm>
        </p:spPr>
        <p:txBody>
          <a:bodyPr/>
          <a:lstStyle/>
          <a:p>
            <a:r>
              <a:rPr lang="en-US" dirty="0" smtClean="0"/>
              <a:t>Advanced Search</a:t>
            </a:r>
            <a:endParaRPr lang="en-US" dirty="0"/>
          </a:p>
        </p:txBody>
      </p:sp>
      <p:pic>
        <p:nvPicPr>
          <p:cNvPr id="4" name="Picture 3" descr="PPT3B.png"/>
          <p:cNvPicPr>
            <a:picLocks noChangeAspect="1"/>
          </p:cNvPicPr>
          <p:nvPr/>
        </p:nvPicPr>
        <p:blipFill>
          <a:blip r:embed="rId3"/>
          <a:stretch>
            <a:fillRect/>
          </a:stretch>
        </p:blipFill>
        <p:spPr>
          <a:xfrm>
            <a:off x="609600" y="1752600"/>
            <a:ext cx="7990477" cy="5105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7086600" cy="1143000"/>
          </a:xfrm>
        </p:spPr>
        <p:txBody>
          <a:bodyPr/>
          <a:lstStyle/>
          <a:p>
            <a:r>
              <a:rPr lang="en-US" dirty="0" smtClean="0"/>
              <a:t>Advanced Search Results</a:t>
            </a:r>
            <a:endParaRPr lang="en-US" dirty="0"/>
          </a:p>
        </p:txBody>
      </p:sp>
      <p:pic>
        <p:nvPicPr>
          <p:cNvPr id="6" name="Picture 5" descr="PPT39.png"/>
          <p:cNvPicPr>
            <a:picLocks noChangeAspect="1"/>
          </p:cNvPicPr>
          <p:nvPr/>
        </p:nvPicPr>
        <p:blipFill>
          <a:blip r:embed="rId3"/>
          <a:stretch>
            <a:fillRect/>
          </a:stretch>
        </p:blipFill>
        <p:spPr>
          <a:xfrm>
            <a:off x="0" y="1749314"/>
            <a:ext cx="9144000" cy="5108686"/>
          </a:xfrm>
          <a:prstGeom prst="rect">
            <a:avLst/>
          </a:prstGeom>
        </p:spPr>
      </p:pic>
      <p:sp>
        <p:nvSpPr>
          <p:cNvPr id="7" name="Rounded Rectangle 6"/>
          <p:cNvSpPr/>
          <p:nvPr/>
        </p:nvSpPr>
        <p:spPr bwMode="auto">
          <a:xfrm>
            <a:off x="152400" y="3276600"/>
            <a:ext cx="228600" cy="152400"/>
          </a:xfrm>
          <a:prstGeom prst="roundRect">
            <a:avLst/>
          </a:prstGeom>
          <a:noFill/>
          <a:ln w="38100" cap="sq"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8" name="TextBox 7"/>
          <p:cNvSpPr txBox="1"/>
          <p:nvPr/>
        </p:nvSpPr>
        <p:spPr>
          <a:xfrm>
            <a:off x="6324600" y="3276600"/>
            <a:ext cx="2514600" cy="923330"/>
          </a:xfrm>
          <a:prstGeom prst="rect">
            <a:avLst/>
          </a:prstGeom>
          <a:noFill/>
          <a:ln w="38100">
            <a:solidFill>
              <a:srgbClr val="FF0000"/>
            </a:solidFill>
          </a:ln>
        </p:spPr>
        <p:txBody>
          <a:bodyPr wrap="square" rtlCol="0">
            <a:spAutoFit/>
          </a:bodyPr>
          <a:lstStyle/>
          <a:p>
            <a:r>
              <a:rPr lang="en-US" sz="1800" dirty="0" smtClean="0">
                <a:solidFill>
                  <a:srgbClr val="FF0000"/>
                </a:solidFill>
                <a:latin typeface="+mn-lt"/>
              </a:rPr>
              <a:t>Double-click to bring up Absence Tracking window</a:t>
            </a:r>
            <a:endParaRPr lang="en-US" sz="1800" dirty="0">
              <a:solidFill>
                <a:srgbClr val="FF0000"/>
              </a:solidFill>
              <a:latin typeface="+mn-lt"/>
            </a:endParaRPr>
          </a:p>
        </p:txBody>
      </p:sp>
      <p:cxnSp>
        <p:nvCxnSpPr>
          <p:cNvPr id="10" name="Straight Arrow Connector 9"/>
          <p:cNvCxnSpPr>
            <a:stCxn id="8" idx="1"/>
          </p:cNvCxnSpPr>
          <p:nvPr/>
        </p:nvCxnSpPr>
        <p:spPr bwMode="auto">
          <a:xfrm rot="10800000">
            <a:off x="381000" y="3352801"/>
            <a:ext cx="5943600" cy="385465"/>
          </a:xfrm>
          <a:prstGeom prst="straightConnector1">
            <a:avLst/>
          </a:prstGeom>
          <a:solidFill>
            <a:schemeClr val="accent1"/>
          </a:solidFill>
          <a:ln w="38100" cap="sq" cmpd="sng" algn="ctr">
            <a:solidFill>
              <a:srgbClr val="FF0000"/>
            </a:solidFill>
            <a:prstDash val="solid"/>
            <a:round/>
            <a:headEnd type="none" w="sm" len="sm"/>
            <a:tailEnd type="arrow"/>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7086600" cy="1143000"/>
          </a:xfrm>
        </p:spPr>
        <p:txBody>
          <a:bodyPr/>
          <a:lstStyle/>
          <a:p>
            <a:r>
              <a:rPr lang="en-US" dirty="0" smtClean="0"/>
              <a:t>Processing Search List</a:t>
            </a:r>
            <a:endParaRPr lang="en-US" dirty="0"/>
          </a:p>
        </p:txBody>
      </p:sp>
      <p:pic>
        <p:nvPicPr>
          <p:cNvPr id="4" name="Picture 3" descr="PPT3C.png"/>
          <p:cNvPicPr>
            <a:picLocks noChangeAspect="1"/>
          </p:cNvPicPr>
          <p:nvPr/>
        </p:nvPicPr>
        <p:blipFill>
          <a:blip r:embed="rId3"/>
          <a:stretch>
            <a:fillRect/>
          </a:stretch>
        </p:blipFill>
        <p:spPr>
          <a:xfrm>
            <a:off x="0" y="1752600"/>
            <a:ext cx="9144000" cy="5105400"/>
          </a:xfrm>
          <a:prstGeom prst="rect">
            <a:avLst/>
          </a:prstGeom>
        </p:spPr>
      </p:pic>
      <p:sp>
        <p:nvSpPr>
          <p:cNvPr id="5" name="Rounded Rectangle 4"/>
          <p:cNvSpPr/>
          <p:nvPr/>
        </p:nvSpPr>
        <p:spPr bwMode="auto">
          <a:xfrm>
            <a:off x="6248400" y="2057400"/>
            <a:ext cx="609600" cy="381000"/>
          </a:xfrm>
          <a:prstGeom prst="roundRect">
            <a:avLst/>
          </a:prstGeom>
          <a:noFill/>
          <a:ln w="38100" cap="sq"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6934200" cy="1143000"/>
          </a:xfrm>
        </p:spPr>
        <p:txBody>
          <a:bodyPr/>
          <a:lstStyle/>
          <a:p>
            <a:r>
              <a:rPr lang="en-US" dirty="0" smtClean="0"/>
              <a:t>Reports</a:t>
            </a:r>
            <a:endParaRPr lang="en-US" dirty="0"/>
          </a:p>
        </p:txBody>
      </p:sp>
      <p:pic>
        <p:nvPicPr>
          <p:cNvPr id="13" name="Picture 12" descr="PPT63.png"/>
          <p:cNvPicPr>
            <a:picLocks noChangeAspect="1"/>
          </p:cNvPicPr>
          <p:nvPr/>
        </p:nvPicPr>
        <p:blipFill>
          <a:blip r:embed="rId2"/>
          <a:stretch>
            <a:fillRect/>
          </a:stretch>
        </p:blipFill>
        <p:spPr>
          <a:xfrm>
            <a:off x="1371600" y="1752600"/>
            <a:ext cx="6790477" cy="510540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22" name="Picture 2" descr="MCj03595050000[1]"/>
          <p:cNvPicPr>
            <a:picLocks noChangeAspect="1" noChangeArrowheads="1"/>
          </p:cNvPicPr>
          <p:nvPr/>
        </p:nvPicPr>
        <p:blipFill>
          <a:blip r:embed="rId3">
            <a:lum bright="70000" contrast="-70000"/>
          </a:blip>
          <a:srcRect/>
          <a:stretch>
            <a:fillRect/>
          </a:stretch>
        </p:blipFill>
        <p:spPr bwMode="auto">
          <a:xfrm>
            <a:off x="6096000" y="4403725"/>
            <a:ext cx="2819400" cy="2255838"/>
          </a:xfrm>
          <a:prstGeom prst="rect">
            <a:avLst/>
          </a:prstGeom>
          <a:noFill/>
          <a:ln w="9525">
            <a:noFill/>
            <a:miter lim="800000"/>
            <a:headEnd/>
            <a:tailEnd/>
          </a:ln>
        </p:spPr>
      </p:pic>
      <p:sp>
        <p:nvSpPr>
          <p:cNvPr id="363523" name="Rectangle 3"/>
          <p:cNvSpPr>
            <a:spLocks noGrp="1" noChangeArrowheads="1"/>
          </p:cNvSpPr>
          <p:nvPr>
            <p:ph type="title"/>
          </p:nvPr>
        </p:nvSpPr>
        <p:spPr/>
        <p:txBody>
          <a:bodyPr/>
          <a:lstStyle/>
          <a:p>
            <a:pPr eaLnBrk="1" hangingPunct="1">
              <a:defRPr/>
            </a:pPr>
            <a:r>
              <a:rPr lang="en-US" smtClean="0"/>
              <a:t>Summary</a:t>
            </a:r>
          </a:p>
        </p:txBody>
      </p:sp>
      <p:sp>
        <p:nvSpPr>
          <p:cNvPr id="30724" name="Rectangle 4"/>
          <p:cNvSpPr>
            <a:spLocks noGrp="1" noChangeArrowheads="1"/>
          </p:cNvSpPr>
          <p:nvPr>
            <p:ph type="body" idx="1"/>
          </p:nvPr>
        </p:nvSpPr>
        <p:spPr/>
        <p:txBody>
          <a:bodyPr/>
          <a:lstStyle/>
          <a:p>
            <a:pPr eaLnBrk="1" hangingPunct="1"/>
            <a:r>
              <a:rPr lang="en-US" smtClean="0"/>
              <a:t>Implementing Absence Tracking will:</a:t>
            </a:r>
          </a:p>
          <a:p>
            <a:pPr lvl="1" eaLnBrk="1" hangingPunct="1"/>
            <a:r>
              <a:rPr lang="en-US" smtClean="0"/>
              <a:t>Help your district integrate their systems </a:t>
            </a:r>
          </a:p>
          <a:p>
            <a:pPr lvl="1" eaLnBrk="1" hangingPunct="1"/>
            <a:r>
              <a:rPr lang="en-US" smtClean="0"/>
              <a:t>Allow your district to produce valuable reports</a:t>
            </a:r>
          </a:p>
          <a:p>
            <a:pPr eaLnBrk="1" hangingPunct="1">
              <a:buFontTx/>
              <a:buNone/>
            </a:pPr>
            <a:endParaRPr lang="en-US" smtClean="0"/>
          </a:p>
          <a:p>
            <a:pPr eaLnBrk="1" hangingPunct="1"/>
            <a:r>
              <a:rPr lang="en-US" smtClean="0"/>
              <a:t>It only takes 3 steps!</a:t>
            </a:r>
          </a:p>
          <a:p>
            <a:pPr eaLnBrk="1" hangingPunct="1">
              <a:buFontTx/>
              <a:buNone/>
            </a:pP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363523"/>
                                        </p:tgtEl>
                                        <p:attrNameLst>
                                          <p:attrName>style.visibility</p:attrName>
                                        </p:attrNameLst>
                                      </p:cBhvr>
                                      <p:to>
                                        <p:strVal val="visible"/>
                                      </p:to>
                                    </p:set>
                                    <p:animEffect transition="in" filter="dissolve">
                                      <p:cBhvr>
                                        <p:cTn id="7" dur="500"/>
                                        <p:tgtEl>
                                          <p:spTgt spid="363523"/>
                                        </p:tgtEl>
                                      </p:cBhvr>
                                    </p:animEffect>
                                  </p:childTnLst>
                                </p:cTn>
                              </p:par>
                            </p:childTnLst>
                          </p:cTn>
                        </p:par>
                        <p:par>
                          <p:cTn id="8" fill="hold">
                            <p:stCondLst>
                              <p:cond delay="1000"/>
                            </p:stCondLst>
                            <p:childTnLst>
                              <p:par>
                                <p:cTn id="9" presetID="1" presetClass="entr" presetSubtype="0" fill="hold" grpId="0" nodeType="afterEffect">
                                  <p:stCondLst>
                                    <p:cond delay="500"/>
                                  </p:stCondLst>
                                  <p:childTnLst>
                                    <p:set>
                                      <p:cBhvr>
                                        <p:cTn id="10" dur="1" fill="hold">
                                          <p:stCondLst>
                                            <p:cond delay="0"/>
                                          </p:stCondLst>
                                        </p:cTn>
                                        <p:tgtEl>
                                          <p:spTgt spid="30724">
                                            <p:txEl>
                                              <p:pRg st="0" end="0"/>
                                            </p:txEl>
                                          </p:spTgt>
                                        </p:tgtEl>
                                        <p:attrNameLst>
                                          <p:attrName>style.visibility</p:attrName>
                                        </p:attrNameLst>
                                      </p:cBhvr>
                                      <p:to>
                                        <p:strVal val="visible"/>
                                      </p:to>
                                    </p:set>
                                  </p:childTnLst>
                                </p:cTn>
                              </p:par>
                            </p:childTnLst>
                          </p:cTn>
                        </p:par>
                        <p:par>
                          <p:cTn id="11" fill="hold">
                            <p:stCondLst>
                              <p:cond delay="1500"/>
                            </p:stCondLst>
                            <p:childTnLst>
                              <p:par>
                                <p:cTn id="12" presetID="1" presetClass="entr" presetSubtype="0" fill="hold" grpId="0" nodeType="afterEffect">
                                  <p:stCondLst>
                                    <p:cond delay="500"/>
                                  </p:stCondLst>
                                  <p:childTnLst>
                                    <p:set>
                                      <p:cBhvr>
                                        <p:cTn id="13" dur="1" fill="hold">
                                          <p:stCondLst>
                                            <p:cond delay="0"/>
                                          </p:stCondLst>
                                        </p:cTn>
                                        <p:tgtEl>
                                          <p:spTgt spid="30724">
                                            <p:txEl>
                                              <p:pRg st="1" end="1"/>
                                            </p:txEl>
                                          </p:spTgt>
                                        </p:tgtEl>
                                        <p:attrNameLst>
                                          <p:attrName>style.visibility</p:attrName>
                                        </p:attrNameLst>
                                      </p:cBhvr>
                                      <p:to>
                                        <p:strVal val="visible"/>
                                      </p:to>
                                    </p:set>
                                  </p:childTnLst>
                                </p:cTn>
                              </p:par>
                            </p:childTnLst>
                          </p:cTn>
                        </p:par>
                        <p:par>
                          <p:cTn id="14" fill="hold">
                            <p:stCondLst>
                              <p:cond delay="2000"/>
                            </p:stCondLst>
                            <p:childTnLst>
                              <p:par>
                                <p:cTn id="15" presetID="1" presetClass="entr" presetSubtype="0" fill="hold" grpId="0" nodeType="afterEffect">
                                  <p:stCondLst>
                                    <p:cond delay="500"/>
                                  </p:stCondLst>
                                  <p:childTnLst>
                                    <p:set>
                                      <p:cBhvr>
                                        <p:cTn id="16" dur="1" fill="hold">
                                          <p:stCondLst>
                                            <p:cond delay="0"/>
                                          </p:stCondLst>
                                        </p:cTn>
                                        <p:tgtEl>
                                          <p:spTgt spid="30724">
                                            <p:txEl>
                                              <p:pRg st="2" end="2"/>
                                            </p:txEl>
                                          </p:spTgt>
                                        </p:tgtEl>
                                        <p:attrNameLst>
                                          <p:attrName>style.visibility</p:attrName>
                                        </p:attrNameLst>
                                      </p:cBhvr>
                                      <p:to>
                                        <p:strVal val="visible"/>
                                      </p:to>
                                    </p:set>
                                  </p:childTnLst>
                                </p:cTn>
                              </p:par>
                            </p:childTnLst>
                          </p:cTn>
                        </p:par>
                        <p:par>
                          <p:cTn id="17" fill="hold">
                            <p:stCondLst>
                              <p:cond delay="2500"/>
                            </p:stCondLst>
                            <p:childTnLst>
                              <p:par>
                                <p:cTn id="18" presetID="1" presetClass="entr" presetSubtype="0" fill="hold" grpId="0" nodeType="afterEffect">
                                  <p:stCondLst>
                                    <p:cond delay="500"/>
                                  </p:stCondLst>
                                  <p:childTnLst>
                                    <p:set>
                                      <p:cBhvr>
                                        <p:cTn id="19" dur="1" fill="hold">
                                          <p:stCondLst>
                                            <p:cond delay="0"/>
                                          </p:stCondLst>
                                        </p:cTn>
                                        <p:tgtEl>
                                          <p:spTgt spid="3072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3523" grpId="0"/>
      <p:bldP spid="30724" grpId="0" build="p"/>
    </p:bldLst>
  </p:timing>
</p:sld>
</file>

<file path=ppt/slides/slide45.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62A2C6"/>
        </a:solidFill>
        <a:effectLst/>
      </p:bgPr>
    </p:bg>
    <p:spTree>
      <p:nvGrpSpPr>
        <p:cNvPr id="1" name=""/>
        <p:cNvGrpSpPr/>
        <p:nvPr/>
      </p:nvGrpSpPr>
      <p:grpSpPr>
        <a:xfrm>
          <a:off x="0" y="0"/>
          <a:ext cx="0" cy="0"/>
          <a:chOff x="0" y="0"/>
          <a:chExt cx="0" cy="0"/>
        </a:xfrm>
      </p:grpSpPr>
      <p:sp>
        <p:nvSpPr>
          <p:cNvPr id="361474" name="Rectangle 2"/>
          <p:cNvSpPr>
            <a:spLocks noGrp="1" noChangeArrowheads="1"/>
          </p:cNvSpPr>
          <p:nvPr>
            <p:ph type="title"/>
          </p:nvPr>
        </p:nvSpPr>
        <p:spPr>
          <a:xfrm>
            <a:off x="762000" y="3276600"/>
            <a:ext cx="7696200" cy="1066800"/>
          </a:xfrm>
        </p:spPr>
        <p:txBody>
          <a:bodyPr/>
          <a:lstStyle/>
          <a:p>
            <a:pPr eaLnBrk="1" hangingPunct="1">
              <a:defRPr/>
            </a:pPr>
            <a:r>
              <a:rPr lang="en-US" sz="6000" smtClean="0">
                <a:effectLst>
                  <a:outerShdw blurRad="38100" dist="38100" dir="2700000" algn="tl">
                    <a:srgbClr val="000000"/>
                  </a:outerShdw>
                </a:effectLst>
              </a:rPr>
              <a:t>Questions?</a:t>
            </a:r>
          </a:p>
        </p:txBody>
      </p:sp>
      <p:pic>
        <p:nvPicPr>
          <p:cNvPr id="32771" name="Picture 4" descr="MPj03960520000[1]"/>
          <p:cNvPicPr>
            <a:picLocks noChangeAspect="1" noChangeArrowheads="1"/>
          </p:cNvPicPr>
          <p:nvPr/>
        </p:nvPicPr>
        <p:blipFill>
          <a:blip r:embed="rId2"/>
          <a:srcRect/>
          <a:stretch>
            <a:fillRect/>
          </a:stretch>
        </p:blipFill>
        <p:spPr bwMode="auto">
          <a:xfrm>
            <a:off x="3440113" y="1600200"/>
            <a:ext cx="2341562" cy="15541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iterate type="lt">
                                    <p:tmPct val="10000"/>
                                  </p:iterate>
                                  <p:childTnLst>
                                    <p:set>
                                      <p:cBhvr>
                                        <p:cTn id="6" dur="1" fill="hold">
                                          <p:stCondLst>
                                            <p:cond delay="0"/>
                                          </p:stCondLst>
                                        </p:cTn>
                                        <p:tgtEl>
                                          <p:spTgt spid="361474"/>
                                        </p:tgtEl>
                                        <p:attrNameLst>
                                          <p:attrName>style.visibility</p:attrName>
                                        </p:attrNameLst>
                                      </p:cBhvr>
                                      <p:to>
                                        <p:strVal val="visible"/>
                                      </p:to>
                                    </p:set>
                                    <p:anim calcmode="lin" valueType="num">
                                      <p:cBhvr>
                                        <p:cTn id="7" dur="500" fill="hold"/>
                                        <p:tgtEl>
                                          <p:spTgt spid="361474"/>
                                        </p:tgtEl>
                                        <p:attrNameLst>
                                          <p:attrName>ppt_w</p:attrName>
                                        </p:attrNameLst>
                                      </p:cBhvr>
                                      <p:tavLst>
                                        <p:tav tm="0">
                                          <p:val>
                                            <p:fltVal val="0"/>
                                          </p:val>
                                        </p:tav>
                                        <p:tav tm="100000">
                                          <p:val>
                                            <p:strVal val="#ppt_w"/>
                                          </p:val>
                                        </p:tav>
                                      </p:tavLst>
                                    </p:anim>
                                    <p:anim calcmode="lin" valueType="num">
                                      <p:cBhvr>
                                        <p:cTn id="8" dur="500" fill="hold"/>
                                        <p:tgtEl>
                                          <p:spTgt spid="361474"/>
                                        </p:tgtEl>
                                        <p:attrNameLst>
                                          <p:attrName>ppt_h</p:attrName>
                                        </p:attrNameLst>
                                      </p:cBhvr>
                                      <p:tavLst>
                                        <p:tav tm="0">
                                          <p:val>
                                            <p:fltVal val="0"/>
                                          </p:val>
                                        </p:tav>
                                        <p:tav tm="100000">
                                          <p:val>
                                            <p:strVal val="#ppt_h"/>
                                          </p:val>
                                        </p:tav>
                                      </p:tavLst>
                                    </p:anim>
                                    <p:anim calcmode="lin" valueType="num">
                                      <p:cBhvr>
                                        <p:cTn id="9" dur="500" fill="hold"/>
                                        <p:tgtEl>
                                          <p:spTgt spid="361474"/>
                                        </p:tgtEl>
                                        <p:attrNameLst>
                                          <p:attrName>style.rotation</p:attrName>
                                        </p:attrNameLst>
                                      </p:cBhvr>
                                      <p:tavLst>
                                        <p:tav tm="0">
                                          <p:val>
                                            <p:fltVal val="360"/>
                                          </p:val>
                                        </p:tav>
                                        <p:tav tm="100000">
                                          <p:val>
                                            <p:fltVal val="0"/>
                                          </p:val>
                                        </p:tav>
                                      </p:tavLst>
                                    </p:anim>
                                    <p:animEffect transition="in" filter="fade">
                                      <p:cBhvr>
                                        <p:cTn id="10" dur="500"/>
                                        <p:tgtEl>
                                          <p:spTgt spid="3614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1474" grpId="0"/>
    </p:bldLst>
  </p:timing>
</p:sld>
</file>

<file path=ppt/slides/slide46.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62A2C6"/>
        </a:solidFill>
        <a:effectLst/>
      </p:bgPr>
    </p:bg>
    <p:spTree>
      <p:nvGrpSpPr>
        <p:cNvPr id="1" name=""/>
        <p:cNvGrpSpPr/>
        <p:nvPr/>
      </p:nvGrpSpPr>
      <p:grpSpPr>
        <a:xfrm>
          <a:off x="0" y="0"/>
          <a:ext cx="0" cy="0"/>
          <a:chOff x="0" y="0"/>
          <a:chExt cx="0" cy="0"/>
        </a:xfrm>
      </p:grpSpPr>
      <p:sp>
        <p:nvSpPr>
          <p:cNvPr id="362498" name="Rectangle 2"/>
          <p:cNvSpPr>
            <a:spLocks noGrp="1" noChangeArrowheads="1"/>
          </p:cNvSpPr>
          <p:nvPr>
            <p:ph type="title"/>
          </p:nvPr>
        </p:nvSpPr>
        <p:spPr>
          <a:xfrm>
            <a:off x="723900" y="914400"/>
            <a:ext cx="7658100" cy="1828800"/>
          </a:xfrm>
        </p:spPr>
        <p:txBody>
          <a:bodyPr/>
          <a:lstStyle/>
          <a:p>
            <a:pPr eaLnBrk="1" hangingPunct="1">
              <a:defRPr/>
            </a:pPr>
            <a:r>
              <a:rPr lang="en-US" sz="6000" smtClean="0">
                <a:effectLst>
                  <a:outerShdw blurRad="38100" dist="38100" dir="2700000" algn="tl">
                    <a:srgbClr val="000000"/>
                  </a:outerShdw>
                </a:effectLst>
              </a:rPr>
              <a:t>Let’s put the pieces together!</a:t>
            </a:r>
            <a:r>
              <a:rPr lang="en-US" sz="4000" smtClean="0">
                <a:effectLst>
                  <a:outerShdw blurRad="38100" dist="38100" dir="2700000" algn="tl">
                    <a:srgbClr val="000000"/>
                  </a:outerShdw>
                </a:effectLst>
              </a:rPr>
              <a:t/>
            </a:r>
            <a:br>
              <a:rPr lang="en-US" sz="4000" smtClean="0">
                <a:effectLst>
                  <a:outerShdw blurRad="38100" dist="38100" dir="2700000" algn="tl">
                    <a:srgbClr val="000000"/>
                  </a:outerShdw>
                </a:effectLst>
              </a:rPr>
            </a:br>
            <a:endParaRPr lang="en-US" sz="4000" i="1" smtClean="0">
              <a:effectLst>
                <a:outerShdw blurRad="38100" dist="38100" dir="2700000" algn="tl">
                  <a:srgbClr val="000000"/>
                </a:outerShdw>
              </a:effectLst>
            </a:endParaRPr>
          </a:p>
        </p:txBody>
      </p:sp>
      <p:pic>
        <p:nvPicPr>
          <p:cNvPr id="362499" name="Picture 3" descr="MMj03369620000[1]"/>
          <p:cNvPicPr>
            <a:picLocks noChangeAspect="1" noChangeArrowheads="1" noCrop="1"/>
          </p:cNvPicPr>
          <p:nvPr/>
        </p:nvPicPr>
        <p:blipFill>
          <a:blip r:embed="rId2"/>
          <a:srcRect/>
          <a:stretch>
            <a:fillRect/>
          </a:stretch>
        </p:blipFill>
        <p:spPr bwMode="auto">
          <a:xfrm>
            <a:off x="3505200" y="3124200"/>
            <a:ext cx="1790700" cy="1790700"/>
          </a:xfrm>
          <a:prstGeom prst="rect">
            <a:avLst/>
          </a:prstGeom>
          <a:noFill/>
          <a:ln w="9525">
            <a:noFill/>
            <a:miter lim="800000"/>
            <a:headEnd/>
            <a:tailEnd/>
          </a:ln>
        </p:spPr>
      </p:pic>
      <p:sp>
        <p:nvSpPr>
          <p:cNvPr id="362500" name="Text Box 4"/>
          <p:cNvSpPr txBox="1">
            <a:spLocks noChangeArrowheads="1"/>
          </p:cNvSpPr>
          <p:nvPr/>
        </p:nvSpPr>
        <p:spPr bwMode="auto">
          <a:xfrm>
            <a:off x="1295400" y="5181600"/>
            <a:ext cx="6248400" cy="519113"/>
          </a:xfrm>
          <a:prstGeom prst="rect">
            <a:avLst/>
          </a:prstGeom>
          <a:noFill/>
          <a:ln w="9525">
            <a:noFill/>
            <a:miter lim="800000"/>
            <a:headEnd/>
            <a:tailEnd/>
          </a:ln>
        </p:spPr>
        <p:txBody>
          <a:bodyPr>
            <a:spAutoFit/>
          </a:bodyPr>
          <a:lstStyle/>
          <a:p>
            <a:pPr algn="ctr">
              <a:spcBef>
                <a:spcPct val="50000"/>
              </a:spcBef>
            </a:pPr>
            <a:r>
              <a:rPr lang="en-US" sz="2800" i="1"/>
              <a:t>Thank you for attending!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62498"/>
                                        </p:tgtEl>
                                        <p:attrNameLst>
                                          <p:attrName>style.visibility</p:attrName>
                                        </p:attrNameLst>
                                      </p:cBhvr>
                                      <p:to>
                                        <p:strVal val="visible"/>
                                      </p:to>
                                    </p:set>
                                    <p:anim calcmode="lin" valueType="num">
                                      <p:cBhvr>
                                        <p:cTn id="7" dur="1000" fill="hold"/>
                                        <p:tgtEl>
                                          <p:spTgt spid="362498"/>
                                        </p:tgtEl>
                                        <p:attrNameLst>
                                          <p:attrName>ppt_w</p:attrName>
                                        </p:attrNameLst>
                                      </p:cBhvr>
                                      <p:tavLst>
                                        <p:tav tm="0">
                                          <p:val>
                                            <p:fltVal val="0"/>
                                          </p:val>
                                        </p:tav>
                                        <p:tav tm="100000">
                                          <p:val>
                                            <p:strVal val="#ppt_w"/>
                                          </p:val>
                                        </p:tav>
                                      </p:tavLst>
                                    </p:anim>
                                    <p:anim calcmode="lin" valueType="num">
                                      <p:cBhvr>
                                        <p:cTn id="8" dur="1000" fill="hold"/>
                                        <p:tgtEl>
                                          <p:spTgt spid="362498"/>
                                        </p:tgtEl>
                                        <p:attrNameLst>
                                          <p:attrName>ppt_h</p:attrName>
                                        </p:attrNameLst>
                                      </p:cBhvr>
                                      <p:tavLst>
                                        <p:tav tm="0">
                                          <p:val>
                                            <p:fltVal val="0"/>
                                          </p:val>
                                        </p:tav>
                                        <p:tav tm="100000">
                                          <p:val>
                                            <p:strVal val="#ppt_h"/>
                                          </p:val>
                                        </p:tav>
                                      </p:tavLst>
                                    </p:anim>
                                    <p:anim calcmode="lin" valueType="num">
                                      <p:cBhvr>
                                        <p:cTn id="9" dur="1000" fill="hold"/>
                                        <p:tgtEl>
                                          <p:spTgt spid="36249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62498"/>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 presetClass="entr" presetSubtype="0" fill="hold" nodeType="afterEffect">
                                  <p:stCondLst>
                                    <p:cond delay="0"/>
                                  </p:stCondLst>
                                  <p:childTnLst>
                                    <p:set>
                                      <p:cBhvr>
                                        <p:cTn id="13" dur="1" fill="hold">
                                          <p:stCondLst>
                                            <p:cond delay="0"/>
                                          </p:stCondLst>
                                        </p:cTn>
                                        <p:tgtEl>
                                          <p:spTgt spid="362499"/>
                                        </p:tgtEl>
                                        <p:attrNameLst>
                                          <p:attrName>style.visibility</p:attrName>
                                        </p:attrNameLst>
                                      </p:cBhvr>
                                      <p:to>
                                        <p:strVal val="visible"/>
                                      </p:to>
                                    </p:set>
                                  </p:childTnLst>
                                </p:cTn>
                              </p:par>
                            </p:childTnLst>
                          </p:cTn>
                        </p:par>
                        <p:par>
                          <p:cTn id="14" fill="hold">
                            <p:stCondLst>
                              <p:cond delay="1000"/>
                            </p:stCondLst>
                            <p:childTnLst>
                              <p:par>
                                <p:cTn id="15" presetID="49" presetClass="entr" presetSubtype="0" decel="100000" fill="hold" grpId="0" nodeType="afterEffect">
                                  <p:stCondLst>
                                    <p:cond delay="0"/>
                                  </p:stCondLst>
                                  <p:iterate type="lt">
                                    <p:tmPct val="10000"/>
                                  </p:iterate>
                                  <p:childTnLst>
                                    <p:set>
                                      <p:cBhvr>
                                        <p:cTn id="16" dur="1" fill="hold">
                                          <p:stCondLst>
                                            <p:cond delay="0"/>
                                          </p:stCondLst>
                                        </p:cTn>
                                        <p:tgtEl>
                                          <p:spTgt spid="362500"/>
                                        </p:tgtEl>
                                        <p:attrNameLst>
                                          <p:attrName>style.visibility</p:attrName>
                                        </p:attrNameLst>
                                      </p:cBhvr>
                                      <p:to>
                                        <p:strVal val="visible"/>
                                      </p:to>
                                    </p:set>
                                    <p:anim calcmode="lin" valueType="num">
                                      <p:cBhvr>
                                        <p:cTn id="17" dur="500" fill="hold"/>
                                        <p:tgtEl>
                                          <p:spTgt spid="362500"/>
                                        </p:tgtEl>
                                        <p:attrNameLst>
                                          <p:attrName>ppt_w</p:attrName>
                                        </p:attrNameLst>
                                      </p:cBhvr>
                                      <p:tavLst>
                                        <p:tav tm="0">
                                          <p:val>
                                            <p:fltVal val="0"/>
                                          </p:val>
                                        </p:tav>
                                        <p:tav tm="100000">
                                          <p:val>
                                            <p:strVal val="#ppt_w"/>
                                          </p:val>
                                        </p:tav>
                                      </p:tavLst>
                                    </p:anim>
                                    <p:anim calcmode="lin" valueType="num">
                                      <p:cBhvr>
                                        <p:cTn id="18" dur="500" fill="hold"/>
                                        <p:tgtEl>
                                          <p:spTgt spid="362500"/>
                                        </p:tgtEl>
                                        <p:attrNameLst>
                                          <p:attrName>ppt_h</p:attrName>
                                        </p:attrNameLst>
                                      </p:cBhvr>
                                      <p:tavLst>
                                        <p:tav tm="0">
                                          <p:val>
                                            <p:fltVal val="0"/>
                                          </p:val>
                                        </p:tav>
                                        <p:tav tm="100000">
                                          <p:val>
                                            <p:strVal val="#ppt_h"/>
                                          </p:val>
                                        </p:tav>
                                      </p:tavLst>
                                    </p:anim>
                                    <p:anim calcmode="lin" valueType="num">
                                      <p:cBhvr>
                                        <p:cTn id="19" dur="500" fill="hold"/>
                                        <p:tgtEl>
                                          <p:spTgt spid="362500"/>
                                        </p:tgtEl>
                                        <p:attrNameLst>
                                          <p:attrName>style.rotation</p:attrName>
                                        </p:attrNameLst>
                                      </p:cBhvr>
                                      <p:tavLst>
                                        <p:tav tm="0">
                                          <p:val>
                                            <p:fltVal val="360"/>
                                          </p:val>
                                        </p:tav>
                                        <p:tav tm="100000">
                                          <p:val>
                                            <p:fltVal val="0"/>
                                          </p:val>
                                        </p:tav>
                                      </p:tavLst>
                                    </p:anim>
                                    <p:animEffect transition="in" filter="fade">
                                      <p:cBhvr>
                                        <p:cTn id="20" dur="500"/>
                                        <p:tgtEl>
                                          <p:spTgt spid="3625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498" grpId="0"/>
      <p:bldP spid="362500"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1234" name="Rectangle 2"/>
          <p:cNvSpPr>
            <a:spLocks noGrp="1" noChangeArrowheads="1"/>
          </p:cNvSpPr>
          <p:nvPr>
            <p:ph type="title"/>
          </p:nvPr>
        </p:nvSpPr>
        <p:spPr/>
        <p:txBody>
          <a:bodyPr/>
          <a:lstStyle/>
          <a:p>
            <a:pPr eaLnBrk="1" hangingPunct="1">
              <a:defRPr/>
            </a:pPr>
            <a:r>
              <a:rPr lang="en-US" sz="4000" smtClean="0"/>
              <a:t>Absence Tracking </a:t>
            </a:r>
            <a:br>
              <a:rPr lang="en-US" sz="4000" smtClean="0"/>
            </a:br>
            <a:r>
              <a:rPr lang="en-US" sz="4000" smtClean="0"/>
              <a:t>Concept</a:t>
            </a:r>
          </a:p>
        </p:txBody>
      </p:sp>
      <p:sp>
        <p:nvSpPr>
          <p:cNvPr id="8195" name="Rectangle 3"/>
          <p:cNvSpPr>
            <a:spLocks noGrp="1" noChangeArrowheads="1"/>
          </p:cNvSpPr>
          <p:nvPr>
            <p:ph type="body" idx="1"/>
          </p:nvPr>
        </p:nvSpPr>
        <p:spPr>
          <a:xfrm>
            <a:off x="0" y="2667000"/>
            <a:ext cx="5638800" cy="2514600"/>
          </a:xfrm>
          <a:noFill/>
        </p:spPr>
        <p:txBody>
          <a:bodyPr anchor="ctr" anchorCtr="1"/>
          <a:lstStyle/>
          <a:p>
            <a:pPr algn="ctr" eaLnBrk="1" hangingPunct="1">
              <a:buFontTx/>
              <a:buNone/>
            </a:pPr>
            <a:r>
              <a:rPr lang="en-US" sz="5400" smtClean="0"/>
              <a:t>It is simply an accounting system!</a:t>
            </a:r>
          </a:p>
        </p:txBody>
      </p:sp>
      <p:pic>
        <p:nvPicPr>
          <p:cNvPr id="351236" name="Picture 4" descr="PH03398I"/>
          <p:cNvPicPr>
            <a:picLocks noChangeAspect="1" noChangeArrowheads="1"/>
          </p:cNvPicPr>
          <p:nvPr/>
        </p:nvPicPr>
        <p:blipFill>
          <a:blip r:embed="rId3"/>
          <a:srcRect/>
          <a:stretch>
            <a:fillRect/>
          </a:stretch>
        </p:blipFill>
        <p:spPr bwMode="auto">
          <a:xfrm>
            <a:off x="5872163" y="2362200"/>
            <a:ext cx="2662237" cy="3962400"/>
          </a:xfrm>
          <a:prstGeom prst="rect">
            <a:avLst/>
          </a:prstGeom>
          <a:noFill/>
          <a:ln w="88900">
            <a:solidFill>
              <a:srgbClr val="6498B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351234"/>
                                        </p:tgtEl>
                                        <p:attrNameLst>
                                          <p:attrName>style.visibility</p:attrName>
                                        </p:attrNameLst>
                                      </p:cBhvr>
                                      <p:to>
                                        <p:strVal val="visible"/>
                                      </p:to>
                                    </p:set>
                                    <p:animEffect transition="in" filter="dissolve">
                                      <p:cBhvr>
                                        <p:cTn id="7" dur="500"/>
                                        <p:tgtEl>
                                          <p:spTgt spid="351234"/>
                                        </p:tgtEl>
                                      </p:cBhvr>
                                    </p:animEffect>
                                  </p:childTnLst>
                                </p:cTn>
                              </p:par>
                            </p:childTnLst>
                          </p:cTn>
                        </p:par>
                        <p:par>
                          <p:cTn id="8" fill="hold">
                            <p:stCondLst>
                              <p:cond delay="1000"/>
                            </p:stCondLst>
                            <p:childTnLst>
                              <p:par>
                                <p:cTn id="9" presetID="1" presetClass="entr" presetSubtype="0" fill="hold" grpId="0" nodeType="afterEffect">
                                  <p:stCondLst>
                                    <p:cond delay="500"/>
                                  </p:stCondLst>
                                  <p:childTnLst>
                                    <p:set>
                                      <p:cBhvr>
                                        <p:cTn id="10" dur="1" fill="hold">
                                          <p:stCondLst>
                                            <p:cond delay="0"/>
                                          </p:stCondLst>
                                        </p:cTn>
                                        <p:tgtEl>
                                          <p:spTgt spid="8195">
                                            <p:txEl>
                                              <p:pRg st="0" end="0"/>
                                            </p:txEl>
                                          </p:spTgt>
                                        </p:tgtEl>
                                        <p:attrNameLst>
                                          <p:attrName>style.visibility</p:attrName>
                                        </p:attrNameLst>
                                      </p:cBhvr>
                                      <p:to>
                                        <p:strVal val="visible"/>
                                      </p:to>
                                    </p:set>
                                  </p:childTnLst>
                                </p:cTn>
                              </p:par>
                            </p:childTnLst>
                          </p:cTn>
                        </p:par>
                        <p:par>
                          <p:cTn id="11" fill="hold">
                            <p:stCondLst>
                              <p:cond delay="1500"/>
                            </p:stCondLst>
                            <p:childTnLst>
                              <p:par>
                                <p:cTn id="12" presetID="2" presetClass="entr" presetSubtype="4" fill="hold" nodeType="afterEffect">
                                  <p:stCondLst>
                                    <p:cond delay="500"/>
                                  </p:stCondLst>
                                  <p:childTnLst>
                                    <p:set>
                                      <p:cBhvr>
                                        <p:cTn id="13" dur="1" fill="hold">
                                          <p:stCondLst>
                                            <p:cond delay="0"/>
                                          </p:stCondLst>
                                        </p:cTn>
                                        <p:tgtEl>
                                          <p:spTgt spid="351236"/>
                                        </p:tgtEl>
                                        <p:attrNameLst>
                                          <p:attrName>style.visibility</p:attrName>
                                        </p:attrNameLst>
                                      </p:cBhvr>
                                      <p:to>
                                        <p:strVal val="visible"/>
                                      </p:to>
                                    </p:set>
                                    <p:anim calcmode="lin" valueType="num">
                                      <p:cBhvr additive="base">
                                        <p:cTn id="14" dur="500" fill="hold"/>
                                        <p:tgtEl>
                                          <p:spTgt spid="351236"/>
                                        </p:tgtEl>
                                        <p:attrNameLst>
                                          <p:attrName>ppt_x</p:attrName>
                                        </p:attrNameLst>
                                      </p:cBhvr>
                                      <p:tavLst>
                                        <p:tav tm="0">
                                          <p:val>
                                            <p:strVal val="#ppt_x"/>
                                          </p:val>
                                        </p:tav>
                                        <p:tav tm="100000">
                                          <p:val>
                                            <p:strVal val="#ppt_x"/>
                                          </p:val>
                                        </p:tav>
                                      </p:tavLst>
                                    </p:anim>
                                    <p:anim calcmode="lin" valueType="num">
                                      <p:cBhvr additive="base">
                                        <p:cTn id="15" dur="500" fill="hold"/>
                                        <p:tgtEl>
                                          <p:spTgt spid="3512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234" grpId="0"/>
      <p:bldP spid="8195"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7858" name="Rectangle 2"/>
          <p:cNvSpPr>
            <a:spLocks noGrp="1" noChangeArrowheads="1"/>
          </p:cNvSpPr>
          <p:nvPr>
            <p:ph type="title"/>
          </p:nvPr>
        </p:nvSpPr>
        <p:spPr/>
        <p:txBody>
          <a:bodyPr/>
          <a:lstStyle/>
          <a:p>
            <a:pPr eaLnBrk="1" hangingPunct="1">
              <a:defRPr/>
            </a:pPr>
            <a:r>
              <a:rPr lang="en-US" sz="4000" smtClean="0"/>
              <a:t>Absence Tracking </a:t>
            </a:r>
            <a:br>
              <a:rPr lang="en-US" sz="4000" smtClean="0"/>
            </a:br>
            <a:r>
              <a:rPr lang="en-US" sz="4000" smtClean="0"/>
              <a:t>Terminology</a:t>
            </a:r>
          </a:p>
        </p:txBody>
      </p:sp>
      <p:sp>
        <p:nvSpPr>
          <p:cNvPr id="9219" name="Rectangle 3"/>
          <p:cNvSpPr>
            <a:spLocks noGrp="1" noChangeArrowheads="1"/>
          </p:cNvSpPr>
          <p:nvPr>
            <p:ph type="body" idx="1"/>
          </p:nvPr>
        </p:nvSpPr>
        <p:spPr/>
        <p:txBody>
          <a:bodyPr/>
          <a:lstStyle/>
          <a:p>
            <a:pPr eaLnBrk="1" hangingPunct="1"/>
            <a:r>
              <a:rPr lang="en-US" smtClean="0"/>
              <a:t>Absence Reason </a:t>
            </a:r>
          </a:p>
          <a:p>
            <a:pPr lvl="1" eaLnBrk="1" hangingPunct="1"/>
            <a:r>
              <a:rPr lang="en-US" smtClean="0"/>
              <a:t>Categories of leave you wish to track</a:t>
            </a:r>
          </a:p>
          <a:p>
            <a:pPr lvl="1" eaLnBrk="1" hangingPunct="1">
              <a:buFontTx/>
              <a:buNone/>
            </a:pPr>
            <a:endParaRPr lang="en-US" smtClean="0"/>
          </a:p>
          <a:p>
            <a:pPr eaLnBrk="1" hangingPunct="1"/>
            <a:r>
              <a:rPr lang="en-US" smtClean="0"/>
              <a:t>Leave Group</a:t>
            </a:r>
          </a:p>
          <a:p>
            <a:pPr lvl="1" eaLnBrk="1" hangingPunct="1"/>
            <a:r>
              <a:rPr lang="en-US" smtClean="0"/>
              <a:t>Group of employees that accrue leave at the same time based on longevity</a:t>
            </a:r>
          </a:p>
          <a:p>
            <a:pPr lvl="1" eaLnBrk="1" hangingPunct="1"/>
            <a:r>
              <a:rPr lang="en-US" smtClean="0"/>
              <a:t>Includes leave buckets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77858"/>
                                        </p:tgtEl>
                                        <p:attrNameLst>
                                          <p:attrName>style.visibility</p:attrName>
                                        </p:attrNameLst>
                                      </p:cBhvr>
                                      <p:to>
                                        <p:strVal val="visible"/>
                                      </p:to>
                                    </p:set>
                                    <p:animEffect transition="in" filter="dissolve">
                                      <p:cBhvr>
                                        <p:cTn id="7" dur="500"/>
                                        <p:tgtEl>
                                          <p:spTgt spid="377858"/>
                                        </p:tgtEl>
                                      </p:cBhvr>
                                    </p:animEffect>
                                  </p:childTnLst>
                                </p:cTn>
                              </p:par>
                            </p:childTnLst>
                          </p:cTn>
                        </p:par>
                        <p:par>
                          <p:cTn id="8" fill="hold">
                            <p:stCondLst>
                              <p:cond delay="500"/>
                            </p:stCondLst>
                            <p:childTnLst>
                              <p:par>
                                <p:cTn id="9" presetID="1" presetClass="entr" presetSubtype="0" fill="hold" grpId="0" nodeType="afterEffect">
                                  <p:stCondLst>
                                    <p:cond delay="500"/>
                                  </p:stCondLst>
                                  <p:childTnLst>
                                    <p:set>
                                      <p:cBhvr>
                                        <p:cTn id="10" dur="1" fill="hold">
                                          <p:stCondLst>
                                            <p:cond delay="0"/>
                                          </p:stCondLst>
                                        </p:cTn>
                                        <p:tgtEl>
                                          <p:spTgt spid="9219">
                                            <p:txEl>
                                              <p:pRg st="0" end="0"/>
                                            </p:txEl>
                                          </p:spTgt>
                                        </p:tgtEl>
                                        <p:attrNameLst>
                                          <p:attrName>style.visibility</p:attrName>
                                        </p:attrNameLst>
                                      </p:cBhvr>
                                      <p:to>
                                        <p:strVal val="visible"/>
                                      </p:to>
                                    </p:set>
                                  </p:childTnLst>
                                </p:cTn>
                              </p:par>
                            </p:childTnLst>
                          </p:cTn>
                        </p:par>
                        <p:par>
                          <p:cTn id="11" fill="hold">
                            <p:stCondLst>
                              <p:cond delay="1000"/>
                            </p:stCondLst>
                            <p:childTnLst>
                              <p:par>
                                <p:cTn id="12" presetID="1" presetClass="entr" presetSubtype="0" fill="hold" grpId="0" nodeType="afterEffect">
                                  <p:stCondLst>
                                    <p:cond delay="500"/>
                                  </p:stCondLst>
                                  <p:childTnLst>
                                    <p:set>
                                      <p:cBhvr>
                                        <p:cTn id="13" dur="1" fill="hold">
                                          <p:stCondLst>
                                            <p:cond delay="0"/>
                                          </p:stCondLst>
                                        </p:cTn>
                                        <p:tgtEl>
                                          <p:spTgt spid="9219">
                                            <p:txEl>
                                              <p:pRg st="1" end="1"/>
                                            </p:txEl>
                                          </p:spTgt>
                                        </p:tgtEl>
                                        <p:attrNameLst>
                                          <p:attrName>style.visibility</p:attrName>
                                        </p:attrNameLst>
                                      </p:cBhvr>
                                      <p:to>
                                        <p:strVal val="visible"/>
                                      </p:to>
                                    </p:set>
                                  </p:childTnLst>
                                </p:cTn>
                              </p:par>
                            </p:childTnLst>
                          </p:cTn>
                        </p:par>
                        <p:par>
                          <p:cTn id="14" fill="hold">
                            <p:stCondLst>
                              <p:cond delay="1500"/>
                            </p:stCondLst>
                            <p:childTnLst>
                              <p:par>
                                <p:cTn id="15" presetID="1" presetClass="entr" presetSubtype="0" fill="hold" grpId="0" nodeType="afterEffect">
                                  <p:stCondLst>
                                    <p:cond delay="500"/>
                                  </p:stCondLst>
                                  <p:childTnLst>
                                    <p:set>
                                      <p:cBhvr>
                                        <p:cTn id="16" dur="1" fill="hold">
                                          <p:stCondLst>
                                            <p:cond delay="0"/>
                                          </p:stCondLst>
                                        </p:cTn>
                                        <p:tgtEl>
                                          <p:spTgt spid="9219">
                                            <p:txEl>
                                              <p:pRg st="3" end="3"/>
                                            </p:txEl>
                                          </p:spTgt>
                                        </p:tgtEl>
                                        <p:attrNameLst>
                                          <p:attrName>style.visibility</p:attrName>
                                        </p:attrNameLst>
                                      </p:cBhvr>
                                      <p:to>
                                        <p:strVal val="visible"/>
                                      </p:to>
                                    </p:set>
                                  </p:childTnLst>
                                </p:cTn>
                              </p:par>
                            </p:childTnLst>
                          </p:cTn>
                        </p:par>
                        <p:par>
                          <p:cTn id="17" fill="hold">
                            <p:stCondLst>
                              <p:cond delay="2000"/>
                            </p:stCondLst>
                            <p:childTnLst>
                              <p:par>
                                <p:cTn id="18" presetID="1" presetClass="entr" presetSubtype="0" fill="hold" grpId="0" nodeType="afterEffect">
                                  <p:stCondLst>
                                    <p:cond delay="500"/>
                                  </p:stCondLst>
                                  <p:childTnLst>
                                    <p:set>
                                      <p:cBhvr>
                                        <p:cTn id="19" dur="1" fill="hold">
                                          <p:stCondLst>
                                            <p:cond delay="0"/>
                                          </p:stCondLst>
                                        </p:cTn>
                                        <p:tgtEl>
                                          <p:spTgt spid="9219">
                                            <p:txEl>
                                              <p:pRg st="4" end="4"/>
                                            </p:txEl>
                                          </p:spTgt>
                                        </p:tgtEl>
                                        <p:attrNameLst>
                                          <p:attrName>style.visibility</p:attrName>
                                        </p:attrNameLst>
                                      </p:cBhvr>
                                      <p:to>
                                        <p:strVal val="visible"/>
                                      </p:to>
                                    </p:set>
                                  </p:childTnLst>
                                </p:cTn>
                              </p:par>
                            </p:childTnLst>
                          </p:cTn>
                        </p:par>
                        <p:par>
                          <p:cTn id="20" fill="hold">
                            <p:stCondLst>
                              <p:cond delay="2500"/>
                            </p:stCondLst>
                            <p:childTnLst>
                              <p:par>
                                <p:cTn id="21" presetID="1" presetClass="entr" presetSubtype="0" fill="hold" grpId="0" nodeType="afterEffect">
                                  <p:stCondLst>
                                    <p:cond delay="500"/>
                                  </p:stCondLst>
                                  <p:childTnLst>
                                    <p:set>
                                      <p:cBhvr>
                                        <p:cTn id="22" dur="1" fill="hold">
                                          <p:stCondLst>
                                            <p:cond delay="0"/>
                                          </p:stCondLst>
                                        </p:cTn>
                                        <p:tgtEl>
                                          <p:spTgt spid="92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858" grpId="0"/>
      <p:bldP spid="9219"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9906" name="Rectangle 2"/>
          <p:cNvSpPr>
            <a:spLocks noGrp="1" noChangeArrowheads="1"/>
          </p:cNvSpPr>
          <p:nvPr>
            <p:ph type="title"/>
          </p:nvPr>
        </p:nvSpPr>
        <p:spPr/>
        <p:txBody>
          <a:bodyPr/>
          <a:lstStyle/>
          <a:p>
            <a:pPr eaLnBrk="1" hangingPunct="1">
              <a:defRPr/>
            </a:pPr>
            <a:r>
              <a:rPr lang="en-US" sz="4000" dirty="0" smtClean="0"/>
              <a:t>Absence Tracking </a:t>
            </a:r>
            <a:br>
              <a:rPr lang="en-US" sz="4000" dirty="0" smtClean="0"/>
            </a:br>
            <a:r>
              <a:rPr lang="en-US" sz="4000" dirty="0" smtClean="0"/>
              <a:t>Terminology (Cont’d)</a:t>
            </a:r>
          </a:p>
        </p:txBody>
      </p:sp>
      <p:sp>
        <p:nvSpPr>
          <p:cNvPr id="10243" name="Rectangle 3"/>
          <p:cNvSpPr>
            <a:spLocks noGrp="1" noChangeArrowheads="1"/>
          </p:cNvSpPr>
          <p:nvPr>
            <p:ph type="body" idx="1"/>
          </p:nvPr>
        </p:nvSpPr>
        <p:spPr/>
        <p:txBody>
          <a:bodyPr/>
          <a:lstStyle/>
          <a:p>
            <a:pPr eaLnBrk="1" hangingPunct="1"/>
            <a:r>
              <a:rPr lang="en-US" smtClean="0"/>
              <a:t>Accrual Rules </a:t>
            </a:r>
          </a:p>
          <a:p>
            <a:pPr lvl="1" eaLnBrk="1" hangingPunct="1"/>
            <a:r>
              <a:rPr lang="en-US" smtClean="0"/>
              <a:t>When leave is accrued</a:t>
            </a:r>
          </a:p>
          <a:p>
            <a:pPr lvl="1" eaLnBrk="1" hangingPunct="1"/>
            <a:r>
              <a:rPr lang="en-US" smtClean="0"/>
              <a:t>How much leave is accrued</a:t>
            </a:r>
          </a:p>
          <a:p>
            <a:pPr lvl="1" eaLnBrk="1" hangingPunct="1">
              <a:buFontTx/>
              <a:buNone/>
            </a:pPr>
            <a:endParaRPr lang="en-US" smtClean="0"/>
          </a:p>
          <a:p>
            <a:pPr eaLnBrk="1" hangingPunct="1"/>
            <a:r>
              <a:rPr lang="en-US" smtClean="0"/>
              <a:t>Absence Indices</a:t>
            </a:r>
          </a:p>
          <a:p>
            <a:pPr lvl="1" eaLnBrk="1" hangingPunct="1"/>
            <a:r>
              <a:rPr lang="en-US" smtClean="0"/>
              <a:t>Rules for how each absence reason affects the buckets</a:t>
            </a:r>
          </a:p>
          <a:p>
            <a:pPr eaLnBrk="1" hangingPunct="1">
              <a:buFontTx/>
              <a:buNone/>
            </a:pPr>
            <a:r>
              <a:rPr lang="en-US" smtClean="0"/>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379906"/>
                                        </p:tgtEl>
                                        <p:attrNameLst>
                                          <p:attrName>style.visibility</p:attrName>
                                        </p:attrNameLst>
                                      </p:cBhvr>
                                      <p:to>
                                        <p:strVal val="visible"/>
                                      </p:to>
                                    </p:set>
                                    <p:animEffect transition="in" filter="dissolve">
                                      <p:cBhvr>
                                        <p:cTn id="7" dur="500"/>
                                        <p:tgtEl>
                                          <p:spTgt spid="379906"/>
                                        </p:tgtEl>
                                      </p:cBhvr>
                                    </p:animEffect>
                                  </p:childTnLst>
                                </p:cTn>
                              </p:par>
                            </p:childTnLst>
                          </p:cTn>
                        </p:par>
                        <p:par>
                          <p:cTn id="8" fill="hold">
                            <p:stCondLst>
                              <p:cond delay="1000"/>
                            </p:stCondLst>
                            <p:childTnLst>
                              <p:par>
                                <p:cTn id="9" presetID="1" presetClass="entr" presetSubtype="0" fill="hold" grpId="0" nodeType="afterEffect">
                                  <p:stCondLst>
                                    <p:cond delay="500"/>
                                  </p:stCondLst>
                                  <p:childTnLst>
                                    <p:set>
                                      <p:cBhvr>
                                        <p:cTn id="10" dur="1" fill="hold">
                                          <p:stCondLst>
                                            <p:cond delay="0"/>
                                          </p:stCondLst>
                                        </p:cTn>
                                        <p:tgtEl>
                                          <p:spTgt spid="10243">
                                            <p:txEl>
                                              <p:pRg st="0" end="0"/>
                                            </p:txEl>
                                          </p:spTgt>
                                        </p:tgtEl>
                                        <p:attrNameLst>
                                          <p:attrName>style.visibility</p:attrName>
                                        </p:attrNameLst>
                                      </p:cBhvr>
                                      <p:to>
                                        <p:strVal val="visible"/>
                                      </p:to>
                                    </p:set>
                                  </p:childTnLst>
                                </p:cTn>
                              </p:par>
                            </p:childTnLst>
                          </p:cTn>
                        </p:par>
                        <p:par>
                          <p:cTn id="11" fill="hold">
                            <p:stCondLst>
                              <p:cond delay="1500"/>
                            </p:stCondLst>
                            <p:childTnLst>
                              <p:par>
                                <p:cTn id="12" presetID="1" presetClass="entr" presetSubtype="0" fill="hold" grpId="0" nodeType="afterEffect">
                                  <p:stCondLst>
                                    <p:cond delay="500"/>
                                  </p:stCondLst>
                                  <p:childTnLst>
                                    <p:set>
                                      <p:cBhvr>
                                        <p:cTn id="13" dur="1" fill="hold">
                                          <p:stCondLst>
                                            <p:cond delay="0"/>
                                          </p:stCondLst>
                                        </p:cTn>
                                        <p:tgtEl>
                                          <p:spTgt spid="10243">
                                            <p:txEl>
                                              <p:pRg st="1" end="1"/>
                                            </p:txEl>
                                          </p:spTgt>
                                        </p:tgtEl>
                                        <p:attrNameLst>
                                          <p:attrName>style.visibility</p:attrName>
                                        </p:attrNameLst>
                                      </p:cBhvr>
                                      <p:to>
                                        <p:strVal val="visible"/>
                                      </p:to>
                                    </p:set>
                                  </p:childTnLst>
                                </p:cTn>
                              </p:par>
                            </p:childTnLst>
                          </p:cTn>
                        </p:par>
                        <p:par>
                          <p:cTn id="14" fill="hold">
                            <p:stCondLst>
                              <p:cond delay="2000"/>
                            </p:stCondLst>
                            <p:childTnLst>
                              <p:par>
                                <p:cTn id="15" presetID="1" presetClass="entr" presetSubtype="0" fill="hold" grpId="0" nodeType="afterEffect">
                                  <p:stCondLst>
                                    <p:cond delay="500"/>
                                  </p:stCondLst>
                                  <p:childTnLst>
                                    <p:set>
                                      <p:cBhvr>
                                        <p:cTn id="16" dur="1" fill="hold">
                                          <p:stCondLst>
                                            <p:cond delay="0"/>
                                          </p:stCondLst>
                                        </p:cTn>
                                        <p:tgtEl>
                                          <p:spTgt spid="10243">
                                            <p:txEl>
                                              <p:pRg st="2" end="2"/>
                                            </p:txEl>
                                          </p:spTgt>
                                        </p:tgtEl>
                                        <p:attrNameLst>
                                          <p:attrName>style.visibility</p:attrName>
                                        </p:attrNameLst>
                                      </p:cBhvr>
                                      <p:to>
                                        <p:strVal val="visible"/>
                                      </p:to>
                                    </p:set>
                                  </p:childTnLst>
                                </p:cTn>
                              </p:par>
                            </p:childTnLst>
                          </p:cTn>
                        </p:par>
                        <p:par>
                          <p:cTn id="17" fill="hold">
                            <p:stCondLst>
                              <p:cond delay="2500"/>
                            </p:stCondLst>
                            <p:childTnLst>
                              <p:par>
                                <p:cTn id="18" presetID="1" presetClass="entr" presetSubtype="0" fill="hold" grpId="0" nodeType="afterEffect">
                                  <p:stCondLst>
                                    <p:cond delay="500"/>
                                  </p:stCondLst>
                                  <p:childTnLst>
                                    <p:set>
                                      <p:cBhvr>
                                        <p:cTn id="19" dur="1" fill="hold">
                                          <p:stCondLst>
                                            <p:cond delay="0"/>
                                          </p:stCondLst>
                                        </p:cTn>
                                        <p:tgtEl>
                                          <p:spTgt spid="10243">
                                            <p:txEl>
                                              <p:pRg st="4" end="4"/>
                                            </p:txEl>
                                          </p:spTgt>
                                        </p:tgtEl>
                                        <p:attrNameLst>
                                          <p:attrName>style.visibility</p:attrName>
                                        </p:attrNameLst>
                                      </p:cBhvr>
                                      <p:to>
                                        <p:strVal val="visible"/>
                                      </p:to>
                                    </p:set>
                                  </p:childTnLst>
                                </p:cTn>
                              </p:par>
                            </p:childTnLst>
                          </p:cTn>
                        </p:par>
                        <p:par>
                          <p:cTn id="20" fill="hold">
                            <p:stCondLst>
                              <p:cond delay="3000"/>
                            </p:stCondLst>
                            <p:childTnLst>
                              <p:par>
                                <p:cTn id="21" presetID="1" presetClass="entr" presetSubtype="0" fill="hold" grpId="0" nodeType="afterEffect">
                                  <p:stCondLst>
                                    <p:cond delay="500"/>
                                  </p:stCondLst>
                                  <p:childTnLst>
                                    <p:set>
                                      <p:cBhvr>
                                        <p:cTn id="22" dur="1" fill="hold">
                                          <p:stCondLst>
                                            <p:cond delay="0"/>
                                          </p:stCondLst>
                                        </p:cTn>
                                        <p:tgtEl>
                                          <p:spTgt spid="10243">
                                            <p:txEl>
                                              <p:pRg st="5" end="5"/>
                                            </p:txEl>
                                          </p:spTgt>
                                        </p:tgtEl>
                                        <p:attrNameLst>
                                          <p:attrName>style.visibility</p:attrName>
                                        </p:attrNameLst>
                                      </p:cBhvr>
                                      <p:to>
                                        <p:strVal val="visible"/>
                                      </p:to>
                                    </p:set>
                                  </p:childTnLst>
                                </p:cTn>
                              </p:par>
                            </p:childTnLst>
                          </p:cTn>
                        </p:par>
                        <p:par>
                          <p:cTn id="23" fill="hold">
                            <p:stCondLst>
                              <p:cond delay="3500"/>
                            </p:stCondLst>
                            <p:childTnLst>
                              <p:par>
                                <p:cTn id="24" presetID="1" presetClass="entr" presetSubtype="0" fill="hold" grpId="0" nodeType="afterEffect">
                                  <p:stCondLst>
                                    <p:cond delay="500"/>
                                  </p:stCondLst>
                                  <p:childTnLst>
                                    <p:set>
                                      <p:cBhvr>
                                        <p:cTn id="25" dur="1" fill="hold">
                                          <p:stCondLst>
                                            <p:cond delay="0"/>
                                          </p:stCondLst>
                                        </p:cTn>
                                        <p:tgtEl>
                                          <p:spTgt spid="102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906" grpId="0"/>
      <p:bldP spid="1024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9265" name="Picture 17" descr="j0232068"/>
          <p:cNvPicPr>
            <a:picLocks noChangeAspect="1" noChangeArrowheads="1"/>
          </p:cNvPicPr>
          <p:nvPr/>
        </p:nvPicPr>
        <p:blipFill>
          <a:blip r:embed="rId3"/>
          <a:srcRect/>
          <a:stretch>
            <a:fillRect/>
          </a:stretch>
        </p:blipFill>
        <p:spPr bwMode="auto">
          <a:xfrm>
            <a:off x="3581400" y="2300288"/>
            <a:ext cx="1160463" cy="2362200"/>
          </a:xfrm>
          <a:prstGeom prst="rect">
            <a:avLst/>
          </a:prstGeom>
          <a:noFill/>
          <a:ln w="9525">
            <a:noFill/>
            <a:miter lim="800000"/>
            <a:headEnd/>
            <a:tailEnd/>
          </a:ln>
        </p:spPr>
      </p:pic>
      <p:sp>
        <p:nvSpPr>
          <p:cNvPr id="309250" name="AutoShape 2"/>
          <p:cNvSpPr>
            <a:spLocks noChangeArrowheads="1"/>
          </p:cNvSpPr>
          <p:nvPr/>
        </p:nvSpPr>
        <p:spPr bwMode="auto">
          <a:xfrm>
            <a:off x="2514600" y="1371600"/>
            <a:ext cx="1828800" cy="1371600"/>
          </a:xfrm>
          <a:prstGeom prst="cloudCallout">
            <a:avLst>
              <a:gd name="adj1" fmla="val 4377"/>
              <a:gd name="adj2" fmla="val 74589"/>
            </a:avLst>
          </a:prstGeom>
          <a:solidFill>
            <a:schemeClr val="bg1"/>
          </a:solidFill>
          <a:ln w="25400">
            <a:solidFill>
              <a:schemeClr val="accent2"/>
            </a:solidFill>
            <a:round/>
            <a:headEnd/>
            <a:tailEnd/>
          </a:ln>
        </p:spPr>
        <p:txBody>
          <a:bodyPr/>
          <a:lstStyle/>
          <a:p>
            <a:pPr marL="342900" indent="-342900" algn="ctr" eaLnBrk="1" hangingPunct="1">
              <a:spcBef>
                <a:spcPct val="20000"/>
              </a:spcBef>
              <a:buFontTx/>
              <a:buChar char="•"/>
            </a:pPr>
            <a:endParaRPr lang="en-US" sz="1800">
              <a:latin typeface="Arial" charset="0"/>
            </a:endParaRPr>
          </a:p>
        </p:txBody>
      </p:sp>
      <p:sp>
        <p:nvSpPr>
          <p:cNvPr id="309251" name="Rectangle 3"/>
          <p:cNvSpPr>
            <a:spLocks noGrp="1" noChangeArrowheads="1"/>
          </p:cNvSpPr>
          <p:nvPr>
            <p:ph type="title"/>
          </p:nvPr>
        </p:nvSpPr>
        <p:spPr/>
        <p:txBody>
          <a:bodyPr/>
          <a:lstStyle/>
          <a:p>
            <a:pPr eaLnBrk="1" hangingPunct="1">
              <a:defRPr/>
            </a:pPr>
            <a:r>
              <a:rPr lang="en-US" smtClean="0"/>
              <a:t>Basic Architecture</a:t>
            </a:r>
          </a:p>
        </p:txBody>
      </p:sp>
      <p:grpSp>
        <p:nvGrpSpPr>
          <p:cNvPr id="2" name="Group 7"/>
          <p:cNvGrpSpPr>
            <a:grpSpLocks/>
          </p:cNvGrpSpPr>
          <p:nvPr/>
        </p:nvGrpSpPr>
        <p:grpSpPr bwMode="auto">
          <a:xfrm>
            <a:off x="5791200" y="4662488"/>
            <a:ext cx="3352800" cy="701675"/>
            <a:chOff x="3648" y="2544"/>
            <a:chExt cx="2112" cy="442"/>
          </a:xfrm>
        </p:grpSpPr>
        <p:sp>
          <p:nvSpPr>
            <p:cNvPr id="11286" name="Text Box 8"/>
            <p:cNvSpPr txBox="1">
              <a:spLocks noChangeArrowheads="1"/>
            </p:cNvSpPr>
            <p:nvPr/>
          </p:nvSpPr>
          <p:spPr bwMode="auto">
            <a:xfrm>
              <a:off x="4080" y="2544"/>
              <a:ext cx="1680" cy="442"/>
            </a:xfrm>
            <a:prstGeom prst="rect">
              <a:avLst/>
            </a:prstGeom>
            <a:noFill/>
            <a:ln w="9525">
              <a:noFill/>
              <a:miter lim="800000"/>
              <a:headEnd/>
              <a:tailEnd/>
            </a:ln>
          </p:spPr>
          <p:txBody>
            <a:bodyPr>
              <a:spAutoFit/>
            </a:bodyPr>
            <a:lstStyle/>
            <a:p>
              <a:pPr>
                <a:spcBef>
                  <a:spcPct val="50000"/>
                </a:spcBef>
              </a:pPr>
              <a:r>
                <a:rPr lang="en-US" sz="2000">
                  <a:latin typeface="Tahoma" pitchFamily="34" charset="0"/>
                </a:rPr>
                <a:t>Accrual Rules</a:t>
              </a:r>
              <a:br>
                <a:rPr lang="en-US" sz="2000">
                  <a:latin typeface="Tahoma" pitchFamily="34" charset="0"/>
                </a:rPr>
              </a:br>
              <a:r>
                <a:rPr lang="en-US" sz="2000">
                  <a:latin typeface="Tahoma" pitchFamily="34" charset="0"/>
                </a:rPr>
                <a:t>(When &amp; how much)</a:t>
              </a:r>
            </a:p>
          </p:txBody>
        </p:sp>
        <p:sp>
          <p:nvSpPr>
            <p:cNvPr id="11287" name="Line 9"/>
            <p:cNvSpPr>
              <a:spLocks noChangeShapeType="1"/>
            </p:cNvSpPr>
            <p:nvPr/>
          </p:nvSpPr>
          <p:spPr bwMode="auto">
            <a:xfrm flipH="1" flipV="1">
              <a:off x="3648" y="2544"/>
              <a:ext cx="432" cy="192"/>
            </a:xfrm>
            <a:prstGeom prst="line">
              <a:avLst/>
            </a:prstGeom>
            <a:noFill/>
            <a:ln w="76200">
              <a:solidFill>
                <a:schemeClr val="tx1"/>
              </a:solidFill>
              <a:prstDash val="sysDot"/>
              <a:round/>
              <a:headEnd/>
              <a:tailEnd type="triangle" w="med" len="med"/>
            </a:ln>
          </p:spPr>
          <p:txBody>
            <a:bodyPr/>
            <a:lstStyle/>
            <a:p>
              <a:endParaRPr lang="en-US"/>
            </a:p>
          </p:txBody>
        </p:sp>
      </p:grpSp>
      <p:grpSp>
        <p:nvGrpSpPr>
          <p:cNvPr id="3" name="Group 10"/>
          <p:cNvGrpSpPr>
            <a:grpSpLocks/>
          </p:cNvGrpSpPr>
          <p:nvPr/>
        </p:nvGrpSpPr>
        <p:grpSpPr bwMode="auto">
          <a:xfrm>
            <a:off x="5715000" y="3443288"/>
            <a:ext cx="3429000" cy="701675"/>
            <a:chOff x="3600" y="1776"/>
            <a:chExt cx="2160" cy="442"/>
          </a:xfrm>
        </p:grpSpPr>
        <p:sp>
          <p:nvSpPr>
            <p:cNvPr id="11284" name="Text Box 11"/>
            <p:cNvSpPr txBox="1">
              <a:spLocks noChangeArrowheads="1"/>
            </p:cNvSpPr>
            <p:nvPr/>
          </p:nvSpPr>
          <p:spPr bwMode="auto">
            <a:xfrm>
              <a:off x="4272" y="1776"/>
              <a:ext cx="1488" cy="442"/>
            </a:xfrm>
            <a:prstGeom prst="rect">
              <a:avLst/>
            </a:prstGeom>
            <a:noFill/>
            <a:ln w="9525">
              <a:noFill/>
              <a:miter lim="800000"/>
              <a:headEnd/>
              <a:tailEnd/>
            </a:ln>
          </p:spPr>
          <p:txBody>
            <a:bodyPr>
              <a:spAutoFit/>
            </a:bodyPr>
            <a:lstStyle/>
            <a:p>
              <a:pPr>
                <a:spcBef>
                  <a:spcPct val="50000"/>
                </a:spcBef>
              </a:pPr>
              <a:r>
                <a:rPr lang="en-US" sz="2000">
                  <a:latin typeface="Tahoma" pitchFamily="34" charset="0"/>
                </a:rPr>
                <a:t>Absence Indices</a:t>
              </a:r>
              <a:br>
                <a:rPr lang="en-US" sz="2000">
                  <a:latin typeface="Tahoma" pitchFamily="34" charset="0"/>
                </a:rPr>
              </a:br>
              <a:r>
                <a:rPr lang="en-US" sz="2000">
                  <a:latin typeface="Tahoma" pitchFamily="34" charset="0"/>
                </a:rPr>
                <a:t>(Calculation Rules)</a:t>
              </a:r>
            </a:p>
          </p:txBody>
        </p:sp>
        <p:sp>
          <p:nvSpPr>
            <p:cNvPr id="11285" name="Line 12"/>
            <p:cNvSpPr>
              <a:spLocks noChangeShapeType="1"/>
            </p:cNvSpPr>
            <p:nvPr/>
          </p:nvSpPr>
          <p:spPr bwMode="auto">
            <a:xfrm flipH="1">
              <a:off x="3600" y="2016"/>
              <a:ext cx="624" cy="0"/>
            </a:xfrm>
            <a:prstGeom prst="line">
              <a:avLst/>
            </a:prstGeom>
            <a:noFill/>
            <a:ln w="76200">
              <a:solidFill>
                <a:schemeClr val="tx1"/>
              </a:solidFill>
              <a:prstDash val="sysDot"/>
              <a:round/>
              <a:headEnd/>
              <a:tailEnd type="triangle" w="med" len="med"/>
            </a:ln>
          </p:spPr>
          <p:txBody>
            <a:bodyPr/>
            <a:lstStyle/>
            <a:p>
              <a:endParaRPr lang="en-US"/>
            </a:p>
          </p:txBody>
        </p:sp>
      </p:grpSp>
      <p:grpSp>
        <p:nvGrpSpPr>
          <p:cNvPr id="4" name="Group 13"/>
          <p:cNvGrpSpPr>
            <a:grpSpLocks/>
          </p:cNvGrpSpPr>
          <p:nvPr/>
        </p:nvGrpSpPr>
        <p:grpSpPr bwMode="auto">
          <a:xfrm>
            <a:off x="5638800" y="2452688"/>
            <a:ext cx="3200400" cy="762000"/>
            <a:chOff x="3552" y="1152"/>
            <a:chExt cx="2016" cy="480"/>
          </a:xfrm>
        </p:grpSpPr>
        <p:sp>
          <p:nvSpPr>
            <p:cNvPr id="11282" name="Text Box 14"/>
            <p:cNvSpPr txBox="1">
              <a:spLocks noChangeArrowheads="1"/>
            </p:cNvSpPr>
            <p:nvPr/>
          </p:nvSpPr>
          <p:spPr bwMode="auto">
            <a:xfrm>
              <a:off x="4080" y="1152"/>
              <a:ext cx="1488" cy="250"/>
            </a:xfrm>
            <a:prstGeom prst="rect">
              <a:avLst/>
            </a:prstGeom>
            <a:noFill/>
            <a:ln w="9525">
              <a:noFill/>
              <a:miter lim="800000"/>
              <a:headEnd/>
              <a:tailEnd/>
            </a:ln>
          </p:spPr>
          <p:txBody>
            <a:bodyPr>
              <a:spAutoFit/>
            </a:bodyPr>
            <a:lstStyle/>
            <a:p>
              <a:pPr>
                <a:spcBef>
                  <a:spcPct val="50000"/>
                </a:spcBef>
              </a:pPr>
              <a:r>
                <a:rPr lang="en-US" sz="2000">
                  <a:latin typeface="Tahoma" pitchFamily="34" charset="0"/>
                </a:rPr>
                <a:t>Absence Reasons</a:t>
              </a:r>
            </a:p>
          </p:txBody>
        </p:sp>
        <p:sp>
          <p:nvSpPr>
            <p:cNvPr id="11283" name="Line 15"/>
            <p:cNvSpPr>
              <a:spLocks noChangeShapeType="1"/>
            </p:cNvSpPr>
            <p:nvPr/>
          </p:nvSpPr>
          <p:spPr bwMode="auto">
            <a:xfrm flipH="1">
              <a:off x="3552" y="1344"/>
              <a:ext cx="480" cy="288"/>
            </a:xfrm>
            <a:prstGeom prst="line">
              <a:avLst/>
            </a:prstGeom>
            <a:noFill/>
            <a:ln w="76200">
              <a:solidFill>
                <a:schemeClr val="tx1"/>
              </a:solidFill>
              <a:prstDash val="sysDot"/>
              <a:round/>
              <a:headEnd/>
              <a:tailEnd type="triangle" w="med" len="med"/>
            </a:ln>
          </p:spPr>
          <p:txBody>
            <a:bodyPr/>
            <a:lstStyle/>
            <a:p>
              <a:endParaRPr lang="en-US"/>
            </a:p>
          </p:txBody>
        </p:sp>
      </p:grpSp>
      <p:sp>
        <p:nvSpPr>
          <p:cNvPr id="309264" name="Text Box 16"/>
          <p:cNvSpPr txBox="1">
            <a:spLocks noChangeArrowheads="1"/>
          </p:cNvSpPr>
          <p:nvPr/>
        </p:nvSpPr>
        <p:spPr bwMode="auto">
          <a:xfrm>
            <a:off x="2819400" y="1600200"/>
            <a:ext cx="1143000" cy="822325"/>
          </a:xfrm>
          <a:prstGeom prst="rect">
            <a:avLst/>
          </a:prstGeom>
          <a:noFill/>
          <a:ln w="9525">
            <a:noFill/>
            <a:miter lim="800000"/>
            <a:headEnd/>
            <a:tailEnd/>
          </a:ln>
        </p:spPr>
        <p:txBody>
          <a:bodyPr>
            <a:spAutoFit/>
          </a:bodyPr>
          <a:lstStyle/>
          <a:p>
            <a:pPr>
              <a:spcBef>
                <a:spcPct val="50000"/>
              </a:spcBef>
            </a:pPr>
            <a:r>
              <a:rPr lang="en-US" b="1" dirty="0">
                <a:latin typeface="Tahoma" pitchFamily="34" charset="0"/>
              </a:rPr>
              <a:t>Leave</a:t>
            </a:r>
            <a:br>
              <a:rPr lang="en-US" b="1" dirty="0">
                <a:latin typeface="Tahoma" pitchFamily="34" charset="0"/>
              </a:rPr>
            </a:br>
            <a:r>
              <a:rPr lang="en-US" b="1" dirty="0">
                <a:latin typeface="Tahoma" pitchFamily="34" charset="0"/>
              </a:rPr>
              <a:t>Group</a:t>
            </a:r>
          </a:p>
        </p:txBody>
      </p:sp>
      <p:pic>
        <p:nvPicPr>
          <p:cNvPr id="309266" name="Picture 18" descr="j0232524"/>
          <p:cNvPicPr>
            <a:picLocks noChangeAspect="1" noChangeArrowheads="1"/>
          </p:cNvPicPr>
          <p:nvPr/>
        </p:nvPicPr>
        <p:blipFill>
          <a:blip r:embed="rId4"/>
          <a:srcRect/>
          <a:stretch>
            <a:fillRect/>
          </a:stretch>
        </p:blipFill>
        <p:spPr bwMode="auto">
          <a:xfrm>
            <a:off x="2362200" y="3138488"/>
            <a:ext cx="1539875" cy="2090737"/>
          </a:xfrm>
          <a:prstGeom prst="rect">
            <a:avLst/>
          </a:prstGeom>
          <a:noFill/>
          <a:ln w="9525">
            <a:noFill/>
            <a:miter lim="800000"/>
            <a:headEnd/>
            <a:tailEnd/>
          </a:ln>
        </p:spPr>
      </p:pic>
      <p:pic>
        <p:nvPicPr>
          <p:cNvPr id="309267" name="Picture 19" descr="j0233063"/>
          <p:cNvPicPr>
            <a:picLocks noChangeAspect="1" noChangeArrowheads="1"/>
          </p:cNvPicPr>
          <p:nvPr/>
        </p:nvPicPr>
        <p:blipFill>
          <a:blip r:embed="rId5"/>
          <a:srcRect/>
          <a:stretch>
            <a:fillRect/>
          </a:stretch>
        </p:blipFill>
        <p:spPr bwMode="auto">
          <a:xfrm>
            <a:off x="381000" y="3563938"/>
            <a:ext cx="1370013" cy="2492375"/>
          </a:xfrm>
          <a:prstGeom prst="rect">
            <a:avLst/>
          </a:prstGeom>
          <a:noFill/>
          <a:ln w="9525">
            <a:noFill/>
            <a:miter lim="800000"/>
            <a:headEnd/>
            <a:tailEnd/>
          </a:ln>
        </p:spPr>
      </p:pic>
      <p:grpSp>
        <p:nvGrpSpPr>
          <p:cNvPr id="5" name="Group 20"/>
          <p:cNvGrpSpPr>
            <a:grpSpLocks/>
          </p:cNvGrpSpPr>
          <p:nvPr/>
        </p:nvGrpSpPr>
        <p:grpSpPr bwMode="auto">
          <a:xfrm>
            <a:off x="3352800" y="4648200"/>
            <a:ext cx="3429000" cy="2119313"/>
            <a:chOff x="336" y="2640"/>
            <a:chExt cx="2160" cy="1335"/>
          </a:xfrm>
        </p:grpSpPr>
        <p:pic>
          <p:nvPicPr>
            <p:cNvPr id="11279" name="Picture 21" descr="j0215118"/>
            <p:cNvPicPr>
              <a:picLocks noChangeAspect="1" noChangeArrowheads="1"/>
            </p:cNvPicPr>
            <p:nvPr/>
          </p:nvPicPr>
          <p:blipFill>
            <a:blip r:embed="rId6"/>
            <a:srcRect/>
            <a:stretch>
              <a:fillRect/>
            </a:stretch>
          </p:blipFill>
          <p:spPr bwMode="auto">
            <a:xfrm>
              <a:off x="336" y="2640"/>
              <a:ext cx="1055" cy="1166"/>
            </a:xfrm>
            <a:prstGeom prst="rect">
              <a:avLst/>
            </a:prstGeom>
            <a:noFill/>
            <a:ln w="9525">
              <a:noFill/>
              <a:miter lim="800000"/>
              <a:headEnd/>
              <a:tailEnd/>
            </a:ln>
          </p:spPr>
        </p:pic>
        <p:sp>
          <p:nvSpPr>
            <p:cNvPr id="11280" name="Text Box 22"/>
            <p:cNvSpPr txBox="1">
              <a:spLocks noChangeArrowheads="1"/>
            </p:cNvSpPr>
            <p:nvPr/>
          </p:nvSpPr>
          <p:spPr bwMode="auto">
            <a:xfrm>
              <a:off x="1248" y="3408"/>
              <a:ext cx="1248" cy="231"/>
            </a:xfrm>
            <a:prstGeom prst="rect">
              <a:avLst/>
            </a:prstGeom>
            <a:noFill/>
            <a:ln w="9525">
              <a:noFill/>
              <a:miter lim="800000"/>
              <a:headEnd/>
              <a:tailEnd/>
            </a:ln>
          </p:spPr>
          <p:txBody>
            <a:bodyPr>
              <a:spAutoFit/>
            </a:bodyPr>
            <a:lstStyle/>
            <a:p>
              <a:pPr>
                <a:spcBef>
                  <a:spcPct val="50000"/>
                </a:spcBef>
              </a:pPr>
              <a:r>
                <a:rPr lang="en-US" sz="1800">
                  <a:latin typeface="Tahoma" pitchFamily="34" charset="0"/>
                </a:rPr>
                <a:t>Vacation</a:t>
              </a:r>
            </a:p>
          </p:txBody>
        </p:sp>
        <p:sp>
          <p:nvSpPr>
            <p:cNvPr id="11281" name="Text Box 23"/>
            <p:cNvSpPr txBox="1">
              <a:spLocks noChangeArrowheads="1"/>
            </p:cNvSpPr>
            <p:nvPr/>
          </p:nvSpPr>
          <p:spPr bwMode="auto">
            <a:xfrm>
              <a:off x="336" y="3744"/>
              <a:ext cx="816" cy="231"/>
            </a:xfrm>
            <a:prstGeom prst="rect">
              <a:avLst/>
            </a:prstGeom>
            <a:noFill/>
            <a:ln w="9525">
              <a:noFill/>
              <a:miter lim="800000"/>
              <a:headEnd/>
              <a:tailEnd/>
            </a:ln>
          </p:spPr>
          <p:txBody>
            <a:bodyPr>
              <a:spAutoFit/>
            </a:bodyPr>
            <a:lstStyle/>
            <a:p>
              <a:pPr>
                <a:spcBef>
                  <a:spcPct val="50000"/>
                </a:spcBef>
              </a:pPr>
              <a:r>
                <a:rPr lang="en-US" sz="1800">
                  <a:latin typeface="Tahoma" pitchFamily="34" charset="0"/>
                </a:rPr>
                <a:t>Sick Leave</a:t>
              </a:r>
            </a:p>
          </p:txBody>
        </p:sp>
      </p:grpSp>
      <p:sp>
        <p:nvSpPr>
          <p:cNvPr id="309272" name="AutoShape 24"/>
          <p:cNvSpPr>
            <a:spLocks noChangeArrowheads="1"/>
          </p:cNvSpPr>
          <p:nvPr/>
        </p:nvSpPr>
        <p:spPr bwMode="auto">
          <a:xfrm>
            <a:off x="457200" y="2057400"/>
            <a:ext cx="2057400" cy="1341438"/>
          </a:xfrm>
          <a:custGeom>
            <a:avLst/>
            <a:gdLst>
              <a:gd name="T0" fmla="*/ 1589828 w 21600"/>
              <a:gd name="T1" fmla="*/ 0 h 21600"/>
              <a:gd name="T2" fmla="*/ 1589828 w 21600"/>
              <a:gd name="T3" fmla="*/ 755056 h 21600"/>
              <a:gd name="T4" fmla="*/ 257387 w 21600"/>
              <a:gd name="T5" fmla="*/ 1341438 h 21600"/>
              <a:gd name="T6" fmla="*/ 2286000 w 21600"/>
              <a:gd name="T7" fmla="*/ 377528 h 21600"/>
              <a:gd name="T8" fmla="*/ 17694720 60000 65536"/>
              <a:gd name="T9" fmla="*/ 5898240 60000 65536"/>
              <a:gd name="T10" fmla="*/ 5898240 60000 65536"/>
              <a:gd name="T11" fmla="*/ 0 60000 65536"/>
              <a:gd name="T12" fmla="*/ 12427 w 21600"/>
              <a:gd name="T13" fmla="*/ 3700 h 21600"/>
              <a:gd name="T14" fmla="*/ 19026 w 21600"/>
              <a:gd name="T15" fmla="*/ 8458 h 21600"/>
            </a:gdLst>
            <a:ahLst/>
            <a:cxnLst>
              <a:cxn ang="T8">
                <a:pos x="T0" y="T1"/>
              </a:cxn>
              <a:cxn ang="T9">
                <a:pos x="T2" y="T3"/>
              </a:cxn>
              <a:cxn ang="T10">
                <a:pos x="T4" y="T5"/>
              </a:cxn>
              <a:cxn ang="T11">
                <a:pos x="T6" y="T7"/>
              </a:cxn>
            </a:cxnLst>
            <a:rect l="T12" t="T13" r="T14" b="T15"/>
            <a:pathLst>
              <a:path w="21600" h="21600">
                <a:moveTo>
                  <a:pt x="21600" y="6079"/>
                </a:moveTo>
                <a:lnTo>
                  <a:pt x="15022" y="0"/>
                </a:lnTo>
                <a:lnTo>
                  <a:pt x="15022" y="3700"/>
                </a:lnTo>
                <a:lnTo>
                  <a:pt x="12427" y="3700"/>
                </a:lnTo>
                <a:cubicBezTo>
                  <a:pt x="5564" y="3700"/>
                  <a:pt x="0" y="7487"/>
                  <a:pt x="0" y="12158"/>
                </a:cubicBezTo>
                <a:lnTo>
                  <a:pt x="0" y="21600"/>
                </a:lnTo>
                <a:lnTo>
                  <a:pt x="4863" y="21600"/>
                </a:lnTo>
                <a:lnTo>
                  <a:pt x="4863" y="12158"/>
                </a:lnTo>
                <a:cubicBezTo>
                  <a:pt x="4863" y="10115"/>
                  <a:pt x="8250" y="8458"/>
                  <a:pt x="12427" y="8458"/>
                </a:cubicBezTo>
                <a:lnTo>
                  <a:pt x="15022" y="8458"/>
                </a:lnTo>
                <a:lnTo>
                  <a:pt x="15022" y="12158"/>
                </a:lnTo>
                <a:close/>
              </a:path>
            </a:pathLst>
          </a:custGeom>
          <a:solidFill>
            <a:schemeClr val="bg1"/>
          </a:solidFill>
          <a:ln w="25400" algn="ctr">
            <a:solidFill>
              <a:schemeClr val="accent2"/>
            </a:solidFill>
            <a:prstDash val="dash"/>
            <a:miter lim="800000"/>
            <a:headEnd/>
            <a:tailEnd/>
          </a:ln>
        </p:spPr>
        <p:txBody>
          <a:bodyPr anchor="ctr"/>
          <a:lstStyle/>
          <a:p>
            <a:pPr marL="342900" indent="-342900" algn="ctr" eaLnBrk="1" hangingPunct="1">
              <a:spcBef>
                <a:spcPct val="20000"/>
              </a:spcBef>
            </a:pPr>
            <a:r>
              <a:rPr lang="en-US" sz="800">
                <a:latin typeface="Arial" charset="0"/>
              </a:rPr>
              <a:t>Assigned to</a:t>
            </a:r>
          </a:p>
        </p:txBody>
      </p:sp>
      <p:sp>
        <p:nvSpPr>
          <p:cNvPr id="309273" name="Text Box 25"/>
          <p:cNvSpPr txBox="1">
            <a:spLocks noChangeArrowheads="1"/>
          </p:cNvSpPr>
          <p:nvPr/>
        </p:nvSpPr>
        <p:spPr bwMode="auto">
          <a:xfrm>
            <a:off x="304800" y="6002338"/>
            <a:ext cx="1600200" cy="641350"/>
          </a:xfrm>
          <a:prstGeom prst="rect">
            <a:avLst/>
          </a:prstGeom>
          <a:noFill/>
          <a:ln w="25400" algn="ctr">
            <a:noFill/>
            <a:miter lim="800000"/>
            <a:headEnd/>
            <a:tailEnd/>
          </a:ln>
        </p:spPr>
        <p:txBody>
          <a:bodyPr>
            <a:spAutoFit/>
          </a:bodyPr>
          <a:lstStyle/>
          <a:p>
            <a:pPr marL="342900" indent="-342900" algn="ctr" eaLnBrk="1" hangingPunct="1">
              <a:spcBef>
                <a:spcPct val="50000"/>
              </a:spcBef>
            </a:pPr>
            <a:r>
              <a:rPr lang="en-US" sz="1800">
                <a:latin typeface="Arial" charset="0"/>
              </a:rPr>
              <a:t>Happy Employee</a:t>
            </a:r>
          </a:p>
        </p:txBody>
      </p:sp>
      <p:sp>
        <p:nvSpPr>
          <p:cNvPr id="309274" name="Text Box 26"/>
          <p:cNvSpPr txBox="1">
            <a:spLocks noChangeArrowheads="1"/>
          </p:cNvSpPr>
          <p:nvPr/>
        </p:nvSpPr>
        <p:spPr bwMode="auto">
          <a:xfrm rot="-5400000">
            <a:off x="3559175" y="3541713"/>
            <a:ext cx="3276600" cy="336550"/>
          </a:xfrm>
          <a:prstGeom prst="rect">
            <a:avLst/>
          </a:prstGeom>
          <a:noFill/>
          <a:ln w="25400" algn="ctr">
            <a:noFill/>
            <a:miter lim="800000"/>
            <a:headEnd/>
            <a:tailEnd/>
          </a:ln>
        </p:spPr>
        <p:txBody>
          <a:bodyPr>
            <a:spAutoFit/>
          </a:bodyPr>
          <a:lstStyle/>
          <a:p>
            <a:pPr marL="342900" indent="-342900" algn="ctr" eaLnBrk="1" hangingPunct="1">
              <a:spcBef>
                <a:spcPct val="50000"/>
              </a:spcBef>
            </a:pPr>
            <a:r>
              <a:rPr lang="en-US" sz="1600">
                <a:latin typeface="Arial" charset="0"/>
              </a:rPr>
              <a:t>Example: 12 Month Classified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9267"/>
                                        </p:tgtEl>
                                        <p:attrNameLst>
                                          <p:attrName>style.visibility</p:attrName>
                                        </p:attrNameLst>
                                      </p:cBhvr>
                                      <p:to>
                                        <p:strVal val="visible"/>
                                      </p:to>
                                    </p:set>
                                  </p:childTnLst>
                                </p:cTn>
                              </p:par>
                            </p:childTnLst>
                          </p:cTn>
                        </p:par>
                        <p:par>
                          <p:cTn id="7" fill="hold">
                            <p:stCondLst>
                              <p:cond delay="0"/>
                            </p:stCondLst>
                            <p:childTnLst>
                              <p:par>
                                <p:cTn id="8" presetID="9" presetClass="entr" presetSubtype="0" fill="hold" grpId="0" nodeType="afterEffect">
                                  <p:stCondLst>
                                    <p:cond delay="0"/>
                                  </p:stCondLst>
                                  <p:childTnLst>
                                    <p:set>
                                      <p:cBhvr>
                                        <p:cTn id="9" dur="1" fill="hold">
                                          <p:stCondLst>
                                            <p:cond delay="0"/>
                                          </p:stCondLst>
                                        </p:cTn>
                                        <p:tgtEl>
                                          <p:spTgt spid="309273"/>
                                        </p:tgtEl>
                                        <p:attrNameLst>
                                          <p:attrName>style.visibility</p:attrName>
                                        </p:attrNameLst>
                                      </p:cBhvr>
                                      <p:to>
                                        <p:strVal val="visible"/>
                                      </p:to>
                                    </p:set>
                                    <p:animEffect transition="in" filter="dissolve">
                                      <p:cBhvr>
                                        <p:cTn id="10" dur="500"/>
                                        <p:tgtEl>
                                          <p:spTgt spid="30927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9272"/>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309250"/>
                                        </p:tgtEl>
                                        <p:attrNameLst>
                                          <p:attrName>style.visibility</p:attrName>
                                        </p:attrNameLst>
                                      </p:cBhvr>
                                      <p:to>
                                        <p:strVal val="visible"/>
                                      </p:to>
                                    </p:set>
                                  </p:childTnLst>
                                </p:cTn>
                              </p:par>
                            </p:childTnLst>
                          </p:cTn>
                        </p:par>
                        <p:par>
                          <p:cTn id="18" fill="hold">
                            <p:stCondLst>
                              <p:cond delay="0"/>
                            </p:stCondLst>
                            <p:childTnLst>
                              <p:par>
                                <p:cTn id="19" presetID="10" presetClass="entr" presetSubtype="0" fill="hold" grpId="0" nodeType="afterEffect">
                                  <p:stCondLst>
                                    <p:cond delay="0"/>
                                  </p:stCondLst>
                                  <p:childTnLst>
                                    <p:set>
                                      <p:cBhvr>
                                        <p:cTn id="20" dur="1" fill="hold">
                                          <p:stCondLst>
                                            <p:cond delay="0"/>
                                          </p:stCondLst>
                                        </p:cTn>
                                        <p:tgtEl>
                                          <p:spTgt spid="309264"/>
                                        </p:tgtEl>
                                        <p:attrNameLst>
                                          <p:attrName>style.visibility</p:attrName>
                                        </p:attrNameLst>
                                      </p:cBhvr>
                                      <p:to>
                                        <p:strVal val="visible"/>
                                      </p:to>
                                    </p:set>
                                    <p:animEffect transition="in" filter="fade">
                                      <p:cBhvr>
                                        <p:cTn id="21" dur="2000"/>
                                        <p:tgtEl>
                                          <p:spTgt spid="309264"/>
                                        </p:tgtEl>
                                      </p:cBhvr>
                                    </p:animEffect>
                                  </p:childTnLst>
                                </p:cTn>
                              </p:par>
                            </p:childTnLst>
                          </p:cTn>
                        </p:par>
                        <p:par>
                          <p:cTn id="22" fill="hold">
                            <p:stCondLst>
                              <p:cond delay="2000"/>
                            </p:stCondLst>
                            <p:childTnLst>
                              <p:par>
                                <p:cTn id="23" presetID="3" presetClass="exit" presetSubtype="10" fill="hold" grpId="1" nodeType="afterEffect">
                                  <p:stCondLst>
                                    <p:cond delay="0"/>
                                  </p:stCondLst>
                                  <p:childTnLst>
                                    <p:animEffect transition="out" filter="blinds(horizontal)">
                                      <p:cBhvr>
                                        <p:cTn id="24" dur="500"/>
                                        <p:tgtEl>
                                          <p:spTgt spid="309272"/>
                                        </p:tgtEl>
                                      </p:cBhvr>
                                    </p:animEffect>
                                    <p:set>
                                      <p:cBhvr>
                                        <p:cTn id="25" dur="1" fill="hold">
                                          <p:stCondLst>
                                            <p:cond delay="499"/>
                                          </p:stCondLst>
                                        </p:cTn>
                                        <p:tgtEl>
                                          <p:spTgt spid="309272"/>
                                        </p:tgtEl>
                                        <p:attrNameLst>
                                          <p:attrName>style.visibility</p:attrName>
                                        </p:attrNameLst>
                                      </p:cBhvr>
                                      <p:to>
                                        <p:strVal val="hidden"/>
                                      </p:to>
                                    </p:set>
                                  </p:childTnLst>
                                </p:cTn>
                              </p:par>
                            </p:childTnLst>
                          </p:cTn>
                        </p:par>
                        <p:par>
                          <p:cTn id="26" fill="hold">
                            <p:stCondLst>
                              <p:cond delay="2500"/>
                            </p:stCondLst>
                            <p:childTnLst>
                              <p:par>
                                <p:cTn id="27" presetID="10" presetClass="entr" presetSubtype="0" fill="hold" nodeType="afterEffect">
                                  <p:stCondLst>
                                    <p:cond delay="0"/>
                                  </p:stCondLst>
                                  <p:childTnLst>
                                    <p:set>
                                      <p:cBhvr>
                                        <p:cTn id="28" dur="1" fill="hold">
                                          <p:stCondLst>
                                            <p:cond delay="0"/>
                                          </p:stCondLst>
                                        </p:cTn>
                                        <p:tgtEl>
                                          <p:spTgt spid="309266"/>
                                        </p:tgtEl>
                                        <p:attrNameLst>
                                          <p:attrName>style.visibility</p:attrName>
                                        </p:attrNameLst>
                                      </p:cBhvr>
                                      <p:to>
                                        <p:strVal val="visible"/>
                                      </p:to>
                                    </p:set>
                                    <p:animEffect transition="in" filter="fade">
                                      <p:cBhvr>
                                        <p:cTn id="29" dur="2000"/>
                                        <p:tgtEl>
                                          <p:spTgt spid="309266"/>
                                        </p:tgtEl>
                                      </p:cBhvr>
                                    </p:animEffect>
                                  </p:childTnLst>
                                </p:cTn>
                              </p:par>
                              <p:par>
                                <p:cTn id="30" presetID="10" presetClass="entr" presetSubtype="0" fill="hold" nodeType="withEffect">
                                  <p:stCondLst>
                                    <p:cond delay="0"/>
                                  </p:stCondLst>
                                  <p:childTnLst>
                                    <p:set>
                                      <p:cBhvr>
                                        <p:cTn id="31" dur="1" fill="hold">
                                          <p:stCondLst>
                                            <p:cond delay="0"/>
                                          </p:stCondLst>
                                        </p:cTn>
                                        <p:tgtEl>
                                          <p:spTgt spid="309265"/>
                                        </p:tgtEl>
                                        <p:attrNameLst>
                                          <p:attrName>style.visibility</p:attrName>
                                        </p:attrNameLst>
                                      </p:cBhvr>
                                      <p:to>
                                        <p:strVal val="visible"/>
                                      </p:to>
                                    </p:set>
                                    <p:animEffect transition="in" filter="fade">
                                      <p:cBhvr>
                                        <p:cTn id="32" dur="2000"/>
                                        <p:tgtEl>
                                          <p:spTgt spid="309265"/>
                                        </p:tgtEl>
                                      </p:cBhvr>
                                    </p:animEffect>
                                  </p:childTnLst>
                                </p:cTn>
                              </p:par>
                            </p:childTnLst>
                          </p:cTn>
                        </p:par>
                        <p:par>
                          <p:cTn id="33" fill="hold">
                            <p:stCondLst>
                              <p:cond delay="4500"/>
                            </p:stCondLst>
                            <p:childTnLst>
                              <p:par>
                                <p:cTn id="34" presetID="1" presetClass="entr" presetSubtype="0" fill="hold" nodeType="afterEffect">
                                  <p:stCondLst>
                                    <p:cond delay="0"/>
                                  </p:stCondLst>
                                  <p:childTnLst>
                                    <p:set>
                                      <p:cBhvr>
                                        <p:cTn id="35" dur="1" fill="hold">
                                          <p:stCondLst>
                                            <p:cond delay="0"/>
                                          </p:stCondLst>
                                        </p:cTn>
                                        <p:tgtEl>
                                          <p:spTgt spid="309274">
                                            <p:txEl>
                                              <p:pRg st="0" end="0"/>
                                            </p:txEl>
                                          </p:spTgt>
                                        </p:tgtEl>
                                        <p:attrNameLst>
                                          <p:attrName>style.visibility</p:attrName>
                                        </p:attrNameLst>
                                      </p:cBhvr>
                                      <p:to>
                                        <p:strVal val="visible"/>
                                      </p:to>
                                    </p:set>
                                  </p:childTnLst>
                                </p:cTn>
                              </p:par>
                              <p:par>
                                <p:cTn id="36" presetID="9" presetClass="exit" presetSubtype="0" fill="hold" grpId="1" nodeType="withEffect">
                                  <p:stCondLst>
                                    <p:cond delay="0"/>
                                  </p:stCondLst>
                                  <p:childTnLst>
                                    <p:animEffect transition="out" filter="dissolve">
                                      <p:cBhvr>
                                        <p:cTn id="37" dur="500"/>
                                        <p:tgtEl>
                                          <p:spTgt spid="309273"/>
                                        </p:tgtEl>
                                      </p:cBhvr>
                                    </p:animEffect>
                                    <p:set>
                                      <p:cBhvr>
                                        <p:cTn id="38" dur="1" fill="hold">
                                          <p:stCondLst>
                                            <p:cond delay="499"/>
                                          </p:stCondLst>
                                        </p:cTn>
                                        <p:tgtEl>
                                          <p:spTgt spid="309273"/>
                                        </p:tgtEl>
                                        <p:attrNameLst>
                                          <p:attrName>style.visibility</p:attrName>
                                        </p:attrNameLst>
                                      </p:cBhvr>
                                      <p:to>
                                        <p:strVal val="hidden"/>
                                      </p:to>
                                    </p:set>
                                  </p:childTnLst>
                                </p:cTn>
                              </p:par>
                            </p:childTnLst>
                          </p:cTn>
                        </p:par>
                        <p:par>
                          <p:cTn id="39" fill="hold">
                            <p:stCondLst>
                              <p:cond delay="5000"/>
                            </p:stCondLst>
                            <p:childTnLst>
                              <p:par>
                                <p:cTn id="40" presetID="63" presetClass="path" presetSubtype="0" accel="50000" decel="50000" fill="hold" nodeType="afterEffect">
                                  <p:stCondLst>
                                    <p:cond delay="0"/>
                                  </p:stCondLst>
                                  <p:childTnLst>
                                    <p:animMotion origin="layout" path="M -3.05556E-6 4.81481E-6 L 0.16684 -0.00394 " pathEditMode="relative" rAng="0" ptsTypes="AA">
                                      <p:cBhvr>
                                        <p:cTn id="41" dur="500" fill="hold"/>
                                        <p:tgtEl>
                                          <p:spTgt spid="309267"/>
                                        </p:tgtEl>
                                        <p:attrNameLst>
                                          <p:attrName>ppt_x</p:attrName>
                                          <p:attrName>ppt_y</p:attrName>
                                        </p:attrNameLst>
                                      </p:cBhvr>
                                      <p:rCtr x="8300" y="-200"/>
                                    </p:animMotion>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5"/>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4"/>
                                        </p:tgtEl>
                                        <p:attrNameLst>
                                          <p:attrName>style.visibility</p:attrName>
                                        </p:attrNameLst>
                                      </p:cBhvr>
                                      <p:to>
                                        <p:strVal val="visible"/>
                                      </p:to>
                                    </p:set>
                                  </p:childTnLst>
                                </p:cTn>
                              </p:par>
                            </p:childTnLst>
                          </p:cTn>
                        </p:par>
                        <p:par>
                          <p:cTn id="50" fill="hold">
                            <p:stCondLst>
                              <p:cond delay="0"/>
                            </p:stCondLst>
                            <p:childTnLst>
                              <p:par>
                                <p:cTn id="51" presetID="1" presetClass="entr" presetSubtype="0" fill="hold" nodeType="afterEffect">
                                  <p:stCondLst>
                                    <p:cond delay="0"/>
                                  </p:stCondLst>
                                  <p:childTnLst>
                                    <p:set>
                                      <p:cBhvr>
                                        <p:cTn id="52" dur="1" fill="hold">
                                          <p:stCondLst>
                                            <p:cond delay="0"/>
                                          </p:stCondLst>
                                        </p:cTn>
                                        <p:tgtEl>
                                          <p:spTgt spid="3"/>
                                        </p:tgtEl>
                                        <p:attrNameLst>
                                          <p:attrName>style.visibility</p:attrName>
                                        </p:attrNameLst>
                                      </p:cBhvr>
                                      <p:to>
                                        <p:strVal val="visible"/>
                                      </p:to>
                                    </p:set>
                                  </p:childTnLst>
                                </p:cTn>
                              </p:par>
                            </p:childTnLst>
                          </p:cTn>
                        </p:par>
                        <p:par>
                          <p:cTn id="53" fill="hold">
                            <p:stCondLst>
                              <p:cond delay="0"/>
                            </p:stCondLst>
                            <p:childTnLst>
                              <p:par>
                                <p:cTn id="54" presetID="1" presetClass="entr" presetSubtype="0" fill="hold" nodeType="afterEffect">
                                  <p:stCondLst>
                                    <p:cond delay="0"/>
                                  </p:stCondLst>
                                  <p:childTnLst>
                                    <p:set>
                                      <p:cBhvr>
                                        <p:cTn id="5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250" grpId="0" animBg="1"/>
      <p:bldP spid="309251" grpId="0"/>
      <p:bldP spid="309264" grpId="0"/>
      <p:bldP spid="309272" grpId="0" animBg="1"/>
      <p:bldP spid="309272" grpId="1" animBg="1"/>
      <p:bldP spid="309273" grpId="0"/>
      <p:bldP spid="309273" grpId="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5090" name="Rectangle 2"/>
          <p:cNvSpPr>
            <a:spLocks noGrp="1" noChangeArrowheads="1"/>
          </p:cNvSpPr>
          <p:nvPr>
            <p:ph type="title"/>
          </p:nvPr>
        </p:nvSpPr>
        <p:spPr>
          <a:xfrm>
            <a:off x="1447800" y="274638"/>
            <a:ext cx="7543800" cy="1143000"/>
          </a:xfrm>
        </p:spPr>
        <p:txBody>
          <a:bodyPr/>
          <a:lstStyle/>
          <a:p>
            <a:pPr eaLnBrk="1" hangingPunct="1">
              <a:defRPr/>
            </a:pPr>
            <a:r>
              <a:rPr lang="en-US" smtClean="0"/>
              <a:t>Step 1: Review Contract</a:t>
            </a:r>
          </a:p>
        </p:txBody>
      </p:sp>
      <p:sp>
        <p:nvSpPr>
          <p:cNvPr id="13315" name="Rectangle 3"/>
          <p:cNvSpPr>
            <a:spLocks noGrp="1" noChangeArrowheads="1"/>
          </p:cNvSpPr>
          <p:nvPr>
            <p:ph type="body" idx="1"/>
          </p:nvPr>
        </p:nvSpPr>
        <p:spPr>
          <a:xfrm>
            <a:off x="457200" y="1874838"/>
            <a:ext cx="8229600" cy="4525962"/>
          </a:xfrm>
        </p:spPr>
        <p:txBody>
          <a:bodyPr/>
          <a:lstStyle/>
          <a:p>
            <a:pPr eaLnBrk="1" hangingPunct="1"/>
            <a:r>
              <a:rPr lang="en-US" smtClean="0"/>
              <a:t>Understand district rules and policies</a:t>
            </a:r>
          </a:p>
          <a:p>
            <a:pPr eaLnBrk="1" hangingPunct="1">
              <a:buFontTx/>
              <a:buNone/>
            </a:pPr>
            <a:endParaRPr lang="en-US" smtClean="0"/>
          </a:p>
          <a:p>
            <a:pPr eaLnBrk="1" hangingPunct="1"/>
            <a:r>
              <a:rPr lang="en-US" smtClean="0"/>
              <a:t>Identify groups of employees that accrue leave by the same absence rules </a:t>
            </a:r>
          </a:p>
          <a:p>
            <a:pPr eaLnBrk="1" hangingPunct="1">
              <a:buFontTx/>
              <a:buNone/>
            </a:pPr>
            <a:endParaRPr lang="en-US" smtClean="0"/>
          </a:p>
          <a:p>
            <a:pPr eaLnBrk="1" hangingPunct="1"/>
            <a:r>
              <a:rPr lang="en-US" smtClean="0"/>
              <a:t>Determine what types of absences your district wants to track</a:t>
            </a:r>
          </a:p>
          <a:p>
            <a:pPr eaLnBrk="1" hangingPunct="1"/>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345090"/>
                                        </p:tgtEl>
                                        <p:attrNameLst>
                                          <p:attrName>style.visibility</p:attrName>
                                        </p:attrNameLst>
                                      </p:cBhvr>
                                      <p:to>
                                        <p:strVal val="visible"/>
                                      </p:to>
                                    </p:set>
                                    <p:animEffect transition="in" filter="dissolve">
                                      <p:cBhvr>
                                        <p:cTn id="7" dur="500"/>
                                        <p:tgtEl>
                                          <p:spTgt spid="345090"/>
                                        </p:tgtEl>
                                      </p:cBhvr>
                                    </p:animEffect>
                                  </p:childTnLst>
                                </p:cTn>
                              </p:par>
                            </p:childTnLst>
                          </p:cTn>
                        </p:par>
                        <p:par>
                          <p:cTn id="8" fill="hold">
                            <p:stCondLst>
                              <p:cond delay="1000"/>
                            </p:stCondLst>
                            <p:childTnLst>
                              <p:par>
                                <p:cTn id="9" presetID="1" presetClass="entr" presetSubtype="0" fill="hold" grpId="0" nodeType="afterEffect">
                                  <p:stCondLst>
                                    <p:cond delay="500"/>
                                  </p:stCondLst>
                                  <p:childTnLst>
                                    <p:set>
                                      <p:cBhvr>
                                        <p:cTn id="10" dur="1" fill="hold">
                                          <p:stCondLst>
                                            <p:cond delay="0"/>
                                          </p:stCondLst>
                                        </p:cTn>
                                        <p:tgtEl>
                                          <p:spTgt spid="13315">
                                            <p:txEl>
                                              <p:pRg st="0" end="0"/>
                                            </p:txEl>
                                          </p:spTgt>
                                        </p:tgtEl>
                                        <p:attrNameLst>
                                          <p:attrName>style.visibility</p:attrName>
                                        </p:attrNameLst>
                                      </p:cBhvr>
                                      <p:to>
                                        <p:strVal val="visible"/>
                                      </p:to>
                                    </p:set>
                                  </p:childTnLst>
                                </p:cTn>
                              </p:par>
                            </p:childTnLst>
                          </p:cTn>
                        </p:par>
                        <p:par>
                          <p:cTn id="11" fill="hold">
                            <p:stCondLst>
                              <p:cond delay="1500"/>
                            </p:stCondLst>
                            <p:childTnLst>
                              <p:par>
                                <p:cTn id="12" presetID="1" presetClass="entr" presetSubtype="0" fill="hold" grpId="0" nodeType="afterEffect">
                                  <p:stCondLst>
                                    <p:cond delay="500"/>
                                  </p:stCondLst>
                                  <p:childTnLst>
                                    <p:set>
                                      <p:cBhvr>
                                        <p:cTn id="13" dur="1" fill="hold">
                                          <p:stCondLst>
                                            <p:cond delay="0"/>
                                          </p:stCondLst>
                                        </p:cTn>
                                        <p:tgtEl>
                                          <p:spTgt spid="13315">
                                            <p:txEl>
                                              <p:pRg st="2" end="2"/>
                                            </p:txEl>
                                          </p:spTgt>
                                        </p:tgtEl>
                                        <p:attrNameLst>
                                          <p:attrName>style.visibility</p:attrName>
                                        </p:attrNameLst>
                                      </p:cBhvr>
                                      <p:to>
                                        <p:strVal val="visible"/>
                                      </p:to>
                                    </p:set>
                                  </p:childTnLst>
                                </p:cTn>
                              </p:par>
                            </p:childTnLst>
                          </p:cTn>
                        </p:par>
                        <p:par>
                          <p:cTn id="14" fill="hold">
                            <p:stCondLst>
                              <p:cond delay="2000"/>
                            </p:stCondLst>
                            <p:childTnLst>
                              <p:par>
                                <p:cTn id="15" presetID="1" presetClass="entr" presetSubtype="0" fill="hold" grpId="0" nodeType="afterEffect">
                                  <p:stCondLst>
                                    <p:cond delay="500"/>
                                  </p:stCondLst>
                                  <p:childTnLst>
                                    <p:set>
                                      <p:cBhvr>
                                        <p:cTn id="16"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090" grpId="0"/>
      <p:bldP spid="13315" grpId="0" build="p"/>
    </p:bldLst>
  </p:timing>
</p:sld>
</file>

<file path=ppt/theme/theme1.xml><?xml version="1.0" encoding="utf-8"?>
<a:theme xmlns:a="http://schemas.openxmlformats.org/drawingml/2006/main" name="01140799">
  <a:themeElements>
    <a:clrScheme name="01140799 1">
      <a:dk1>
        <a:srgbClr val="000000"/>
      </a:dk1>
      <a:lt1>
        <a:srgbClr val="FFFFFF"/>
      </a:lt1>
      <a:dk2>
        <a:srgbClr val="000000"/>
      </a:dk2>
      <a:lt2>
        <a:srgbClr val="E8EDF2"/>
      </a:lt2>
      <a:accent1>
        <a:srgbClr val="D8E1EC"/>
      </a:accent1>
      <a:accent2>
        <a:srgbClr val="CFD795"/>
      </a:accent2>
      <a:accent3>
        <a:srgbClr val="AAAAAA"/>
      </a:accent3>
      <a:accent4>
        <a:srgbClr val="DADADA"/>
      </a:accent4>
      <a:accent5>
        <a:srgbClr val="E9EEF4"/>
      </a:accent5>
      <a:accent6>
        <a:srgbClr val="BBC387"/>
      </a:accent6>
      <a:hlink>
        <a:srgbClr val="D59F07"/>
      </a:hlink>
      <a:folHlink>
        <a:srgbClr val="94B26C"/>
      </a:folHlink>
    </a:clrScheme>
    <a:fontScheme name="01140799">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01140799 1">
        <a:dk1>
          <a:srgbClr val="000000"/>
        </a:dk1>
        <a:lt1>
          <a:srgbClr val="FFFFFF"/>
        </a:lt1>
        <a:dk2>
          <a:srgbClr val="000000"/>
        </a:dk2>
        <a:lt2>
          <a:srgbClr val="E8EDF2"/>
        </a:lt2>
        <a:accent1>
          <a:srgbClr val="D8E1EC"/>
        </a:accent1>
        <a:accent2>
          <a:srgbClr val="CFD795"/>
        </a:accent2>
        <a:accent3>
          <a:srgbClr val="AAAAAA"/>
        </a:accent3>
        <a:accent4>
          <a:srgbClr val="DADADA"/>
        </a:accent4>
        <a:accent5>
          <a:srgbClr val="E9EEF4"/>
        </a:accent5>
        <a:accent6>
          <a:srgbClr val="BBC387"/>
        </a:accent6>
        <a:hlink>
          <a:srgbClr val="D59F07"/>
        </a:hlink>
        <a:folHlink>
          <a:srgbClr val="94B26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EFA1129E3811446BB7AB72C532505AB" ma:contentTypeVersion="1" ma:contentTypeDescription="Create a new document." ma:contentTypeScope="" ma:versionID="330a8c6a9dbf2c8350cc452f36bb5cd4">
  <xsd:schema xmlns:xsd="http://www.w3.org/2001/XMLSchema" xmlns:xs="http://www.w3.org/2001/XMLSchema" xmlns:p="http://schemas.microsoft.com/office/2006/metadata/properties" xmlns:ns2="a23e6d57-d8a4-4f46-af0d-446ccfa6714c" targetNamespace="http://schemas.microsoft.com/office/2006/metadata/properties" ma:root="true" ma:fieldsID="521b12dba7c4ab8d4080f02ea9a6f4be" ns2:_="">
    <xsd:import namespace="a23e6d57-d8a4-4f46-af0d-446ccfa6714c"/>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3e6d57-d8a4-4f46-af0d-446ccfa6714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_dlc_DocId xmlns="a23e6d57-d8a4-4f46-af0d-446ccfa6714c">7TUPDFEVKPPK-896-4</_dlc_DocId>
    <_dlc_DocIdUrl xmlns="a23e6d57-d8a4-4f46-af0d-446ccfa6714c">
      <Url>https://www.sccoe.org/tech/ebwt/best/_layouts/15/DocIdRedir.aspx?ID=7TUPDFEVKPPK-896-4</Url>
      <Description>7TUPDFEVKPPK-896-4</Description>
    </_dlc_DocIdUrl>
  </documentManagement>
</p:properties>
</file>

<file path=customXml/itemProps1.xml><?xml version="1.0" encoding="utf-8"?>
<ds:datastoreItem xmlns:ds="http://schemas.openxmlformats.org/officeDocument/2006/customXml" ds:itemID="{15F945FC-4036-4E65-A107-F3022A111562}"/>
</file>

<file path=customXml/itemProps2.xml><?xml version="1.0" encoding="utf-8"?>
<ds:datastoreItem xmlns:ds="http://schemas.openxmlformats.org/officeDocument/2006/customXml" ds:itemID="{6B34C90E-2443-44A1-8DBB-293C497B8F3D}"/>
</file>

<file path=customXml/itemProps3.xml><?xml version="1.0" encoding="utf-8"?>
<ds:datastoreItem xmlns:ds="http://schemas.openxmlformats.org/officeDocument/2006/customXml" ds:itemID="{2BC4A87E-4360-4D60-9626-92324D286C54}"/>
</file>

<file path=customXml/itemProps4.xml><?xml version="1.0" encoding="utf-8"?>
<ds:datastoreItem xmlns:ds="http://schemas.openxmlformats.org/officeDocument/2006/customXml" ds:itemID="{D02A8082-CFB0-4307-AE9C-A732EA86E8B1}"/>
</file>

<file path=docProps/app.xml><?xml version="1.0" encoding="utf-8"?>
<Properties xmlns="http://schemas.openxmlformats.org/officeDocument/2006/extended-properties" xmlns:vt="http://schemas.openxmlformats.org/officeDocument/2006/docPropsVTypes">
  <Template/>
  <TotalTime>1756</TotalTime>
  <Words>1673</Words>
  <Application>Microsoft Office PowerPoint</Application>
  <PresentationFormat>On-screen Show (4:3)</PresentationFormat>
  <Paragraphs>270</Paragraphs>
  <Slides>46</Slides>
  <Notes>40</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46</vt:i4>
      </vt:variant>
    </vt:vector>
  </HeadingPairs>
  <TitlesOfParts>
    <vt:vector size="53" baseType="lpstr">
      <vt:lpstr>Arial</vt:lpstr>
      <vt:lpstr>Tahoma</vt:lpstr>
      <vt:lpstr>Times New Roman</vt:lpstr>
      <vt:lpstr>Wingdings</vt:lpstr>
      <vt:lpstr>01140799</vt:lpstr>
      <vt:lpstr>Default Design</vt:lpstr>
      <vt:lpstr>Picture</vt:lpstr>
      <vt:lpstr>PowerPoint Presentation</vt:lpstr>
      <vt:lpstr>Presenter Information</vt:lpstr>
      <vt:lpstr>Goal of this Seminar</vt:lpstr>
      <vt:lpstr>Benefits</vt:lpstr>
      <vt:lpstr>Absence Tracking  Concept</vt:lpstr>
      <vt:lpstr>Absence Tracking  Terminology</vt:lpstr>
      <vt:lpstr>Absence Tracking  Terminology (Cont’d)</vt:lpstr>
      <vt:lpstr>Basic Architecture</vt:lpstr>
      <vt:lpstr>Step 1: Review Contract</vt:lpstr>
      <vt:lpstr>Step 2: Define Master Files</vt:lpstr>
      <vt:lpstr>Step 3: Assign Employees </vt:lpstr>
      <vt:lpstr>Absence Reasons</vt:lpstr>
      <vt:lpstr>Absence Reasons Add with Pre-Load</vt:lpstr>
      <vt:lpstr>Absence Reasons Add without Pre-Load</vt:lpstr>
      <vt:lpstr>Absence Reasons Change Screen</vt:lpstr>
      <vt:lpstr>Leave Groups</vt:lpstr>
      <vt:lpstr>Leave Group Add Screen</vt:lpstr>
      <vt:lpstr>Leave Group  Change Screen</vt:lpstr>
      <vt:lpstr>Absence Indices</vt:lpstr>
      <vt:lpstr>Absence Indices Add Screen</vt:lpstr>
      <vt:lpstr>Absence Indices  Change Screen</vt:lpstr>
      <vt:lpstr>Absence FTE Codes</vt:lpstr>
      <vt:lpstr>Absence FTE Code  Add Screen</vt:lpstr>
      <vt:lpstr>Absence FTE Code Change Screen</vt:lpstr>
      <vt:lpstr>Roll Codes</vt:lpstr>
      <vt:lpstr>Roll Codes Add  without Pre-Load</vt:lpstr>
      <vt:lpstr>Roll Codes Add  with Pre-Load</vt:lpstr>
      <vt:lpstr>Roll Codes Change Screen</vt:lpstr>
      <vt:lpstr>Accrual Rules</vt:lpstr>
      <vt:lpstr>Accrual Rules Add Screen</vt:lpstr>
      <vt:lpstr>Accrual Rules Change Screen</vt:lpstr>
      <vt:lpstr>Accrual Schedules</vt:lpstr>
      <vt:lpstr>Accrual Schedules  Add Screen</vt:lpstr>
      <vt:lpstr>Accrual Schedules Change Screen</vt:lpstr>
      <vt:lpstr>Viewing the Whole Picture</vt:lpstr>
      <vt:lpstr>QCC Absence Tracking Screen</vt:lpstr>
      <vt:lpstr>Absence Tracking  Add Screen</vt:lpstr>
      <vt:lpstr>Absence Tracking  Change Screen</vt:lpstr>
      <vt:lpstr>Import Screen</vt:lpstr>
      <vt:lpstr>Advanced Search</vt:lpstr>
      <vt:lpstr>Advanced Search Results</vt:lpstr>
      <vt:lpstr>Processing Search List</vt:lpstr>
      <vt:lpstr>Reports</vt:lpstr>
      <vt:lpstr>Summary</vt:lpstr>
      <vt:lpstr>Questions?</vt:lpstr>
      <vt:lpstr>Let’s put the pieces together! </vt:lpstr>
    </vt:vector>
  </TitlesOfParts>
  <Manager/>
  <Company>SCCOE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Allen Tang</dc:creator>
  <cp:keywords/>
  <dc:description/>
  <cp:lastModifiedBy>Allen Tang</cp:lastModifiedBy>
  <cp:revision>59</cp:revision>
  <dcterms:created xsi:type="dcterms:W3CDTF">2007-01-25T22:20:43Z</dcterms:created>
  <dcterms:modified xsi:type="dcterms:W3CDTF">2016-11-08T22:57:58Z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TC011407991033</vt:lpwstr>
  </property>
  <property fmtid="{D5CDD505-2E9C-101B-9397-08002B2CF9AE}" pid="3" name="ContentTypeId">
    <vt:lpwstr>0x0101007EFA1129E3811446BB7AB72C532505AB</vt:lpwstr>
  </property>
  <property fmtid="{D5CDD505-2E9C-101B-9397-08002B2CF9AE}" pid="4" name="_dlc_DocIdItemGuid">
    <vt:lpwstr>4c362aa5-ede9-4cde-8b3f-dbbb947b69a7</vt:lpwstr>
  </property>
</Properties>
</file>